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8"/>
  </p:notesMasterIdLst>
  <p:sldIdLst>
    <p:sldId id="256" r:id="rId5"/>
    <p:sldId id="258" r:id="rId6"/>
    <p:sldId id="325" r:id="rId7"/>
    <p:sldId id="324" r:id="rId8"/>
    <p:sldId id="576" r:id="rId9"/>
    <p:sldId id="608" r:id="rId10"/>
    <p:sldId id="740" r:id="rId11"/>
    <p:sldId id="741" r:id="rId12"/>
    <p:sldId id="742" r:id="rId13"/>
    <p:sldId id="743" r:id="rId14"/>
    <p:sldId id="609" r:id="rId15"/>
    <p:sldId id="610" r:id="rId16"/>
    <p:sldId id="611" r:id="rId17"/>
    <p:sldId id="612" r:id="rId18"/>
    <p:sldId id="613" r:id="rId19"/>
    <p:sldId id="614" r:id="rId20"/>
    <p:sldId id="579" r:id="rId21"/>
    <p:sldId id="615" r:id="rId22"/>
    <p:sldId id="616" r:id="rId23"/>
    <p:sldId id="617" r:id="rId24"/>
    <p:sldId id="618" r:id="rId25"/>
    <p:sldId id="619" r:id="rId26"/>
    <p:sldId id="620" r:id="rId27"/>
    <p:sldId id="621" r:id="rId28"/>
    <p:sldId id="622" r:id="rId29"/>
    <p:sldId id="623" r:id="rId30"/>
    <p:sldId id="624" r:id="rId31"/>
    <p:sldId id="625" r:id="rId32"/>
    <p:sldId id="627" r:id="rId33"/>
    <p:sldId id="628" r:id="rId34"/>
    <p:sldId id="629" r:id="rId35"/>
    <p:sldId id="630" r:id="rId36"/>
    <p:sldId id="739" r:id="rId37"/>
    <p:sldId id="575" r:id="rId38"/>
    <p:sldId id="839" r:id="rId39"/>
    <p:sldId id="840" r:id="rId40"/>
    <p:sldId id="841" r:id="rId41"/>
    <p:sldId id="582" r:id="rId42"/>
    <p:sldId id="665" r:id="rId43"/>
    <p:sldId id="666" r:id="rId44"/>
    <p:sldId id="667" r:id="rId45"/>
    <p:sldId id="668" r:id="rId46"/>
    <p:sldId id="669" r:id="rId47"/>
    <p:sldId id="670" r:id="rId48"/>
    <p:sldId id="646" r:id="rId49"/>
    <p:sldId id="754" r:id="rId50"/>
    <p:sldId id="765" r:id="rId51"/>
    <p:sldId id="766" r:id="rId52"/>
    <p:sldId id="767" r:id="rId53"/>
    <p:sldId id="768" r:id="rId54"/>
    <p:sldId id="769" r:id="rId55"/>
    <p:sldId id="770" r:id="rId56"/>
    <p:sldId id="771" r:id="rId57"/>
    <p:sldId id="772" r:id="rId58"/>
    <p:sldId id="773" r:id="rId59"/>
    <p:sldId id="764" r:id="rId60"/>
    <p:sldId id="842" r:id="rId61"/>
    <p:sldId id="843" r:id="rId62"/>
    <p:sldId id="844" r:id="rId63"/>
    <p:sldId id="845" r:id="rId64"/>
    <p:sldId id="846" r:id="rId65"/>
    <p:sldId id="321" r:id="rId66"/>
    <p:sldId id="322" r:id="rId6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56"/>
  </p:normalViewPr>
  <p:slideViewPr>
    <p:cSldViewPr snapToGrid="0">
      <p:cViewPr varScale="1">
        <p:scale>
          <a:sx n="89" d="100"/>
          <a:sy n="89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28/05/2024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793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17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14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64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957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9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915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395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548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245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519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044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741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180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857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98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01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08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420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070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728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455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661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495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313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5291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7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197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086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038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3396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2127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1817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520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8284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024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2094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379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164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2148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4822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3621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3492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3769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237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3619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2239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3116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2242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77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28/05/2024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0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28/05/2024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990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28/05/2024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38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0000"/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tiff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ndroid.com/reference/android/widget/ArrayAdapter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Development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9D546E8-B561-5543-816D-8D3607AC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1482BF-6646-EA48-AF86-5B517347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4"/>
            <a:ext cx="8435975" cy="42306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Develop user interfaces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4E2B075C-A8E4-E343-9920-7A40360B0A07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8D58B073-89F5-304A-8A59-1C8B9EC8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9399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Layouts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Views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Events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Binding </a:t>
            </a:r>
            <a:r>
              <a:rPr lang="en-US" dirty="0" err="1">
                <a:solidFill>
                  <a:srgbClr val="275851"/>
                </a:solidFill>
              </a:rPr>
              <a:t>Datas</a:t>
            </a: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creen shot 2011-01-17 at 1.58.22 PM.png">
            <a:extLst>
              <a:ext uri="{FF2B5EF4-FFF2-40B4-BE49-F238E27FC236}">
                <a16:creationId xmlns:a16="http://schemas.microsoft.com/office/drawing/2014/main" id="{E3634B0C-5172-F549-A365-2C3DDECCE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7300"/>
            <a:ext cx="3479424" cy="3911352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270178E-B293-F44E-A2ED-CBFF5D06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041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20391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LAYOUTS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46BE7C55-8558-F246-B9CA-D224A649C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5" name="Image 4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5F4F18C1-78BF-1D4E-BE46-B65B9420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6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 layout is a </a:t>
            </a:r>
            <a:r>
              <a:rPr lang="en-US" sz="2400" dirty="0" err="1">
                <a:solidFill>
                  <a:srgbClr val="275851"/>
                </a:solidFill>
              </a:rPr>
              <a:t>ViewGroup</a:t>
            </a:r>
            <a:r>
              <a:rPr lang="en-US" sz="2400" dirty="0">
                <a:solidFill>
                  <a:srgbClr val="275851"/>
                </a:solidFill>
              </a:rPr>
              <a:t> which help us to position our views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 layout is also a view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 layout can contain other layouts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Common layouts provide by the SDK are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LinearLayout</a:t>
            </a:r>
            <a:endParaRPr lang="en-US" sz="24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RelativeLayout</a:t>
            </a:r>
            <a:endParaRPr lang="en-US" sz="24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FrameLayout</a:t>
            </a:r>
            <a:endParaRPr lang="en-US" sz="24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 err="1">
                <a:solidFill>
                  <a:srgbClr val="275851"/>
                </a:solidFill>
              </a:rPr>
              <a:t>TableLayout</a:t>
            </a: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We’re going to see only the first one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7CE277B0-29C6-9E48-A968-206A873C1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41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FrameLayout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All layouts are </a:t>
            </a:r>
            <a:r>
              <a:rPr lang="en-US" sz="2400" dirty="0" err="1">
                <a:solidFill>
                  <a:srgbClr val="275851"/>
                </a:solidFill>
              </a:rPr>
              <a:t>ViewGroup</a:t>
            </a:r>
            <a:r>
              <a:rPr lang="en-US" sz="2400" dirty="0">
                <a:solidFill>
                  <a:srgbClr val="275851"/>
                </a:solidFill>
              </a:rPr>
              <a:t> objects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Contain View and </a:t>
            </a:r>
            <a:r>
              <a:rPr lang="en-US" sz="2160" dirty="0" err="1">
                <a:solidFill>
                  <a:srgbClr val="275851"/>
                </a:solidFill>
              </a:rPr>
              <a:t>ViewGroup</a:t>
            </a:r>
            <a:r>
              <a:rPr lang="en-US" sz="2160" dirty="0">
                <a:solidFill>
                  <a:srgbClr val="275851"/>
                </a:solidFill>
              </a:rPr>
              <a:t> objects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FrameLayout</a:t>
            </a:r>
            <a:r>
              <a:rPr lang="en-US" sz="2400" dirty="0">
                <a:solidFill>
                  <a:srgbClr val="275851"/>
                </a:solidFill>
              </a:rPr>
              <a:t> is the most basic layout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Child Views are displayed as a stack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Multiple child Views may be added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Child Views added later obscure those below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Fixed position at upper left of frame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 frame is sized to the size of the largest child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Visible or not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7"/>
          <p:cNvGrpSpPr/>
          <p:nvPr/>
        </p:nvGrpSpPr>
        <p:grpSpPr>
          <a:xfrm>
            <a:off x="8342650" y="1184853"/>
            <a:ext cx="2822556" cy="2157738"/>
            <a:chOff x="5981700" y="1590675"/>
            <a:chExt cx="2105025" cy="1438275"/>
          </a:xfrm>
        </p:grpSpPr>
        <p:sp>
          <p:nvSpPr>
            <p:cNvPr id="7" name="shape4"/>
            <p:cNvSpPr/>
            <p:nvPr/>
          </p:nvSpPr>
          <p:spPr bwMode="blackWhite">
            <a:xfrm>
              <a:off x="5981700" y="1590675"/>
              <a:ext cx="2105025" cy="1438275"/>
            </a:xfrm>
            <a:prstGeom prst="rect">
              <a:avLst/>
            </a:prstGeom>
            <a:solidFill>
              <a:schemeClr val="accent1"/>
            </a:solidFill>
            <a:ln w="41275" cap="flat" cmpd="thinThick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8" name="shape3"/>
            <p:cNvSpPr/>
            <p:nvPr/>
          </p:nvSpPr>
          <p:spPr bwMode="blackWhite">
            <a:xfrm>
              <a:off x="5991225" y="1600200"/>
              <a:ext cx="2076450" cy="1409700"/>
            </a:xfrm>
            <a:prstGeom prst="rect">
              <a:avLst/>
            </a:prstGeom>
            <a:solidFill>
              <a:srgbClr val="CCCC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0" name="shape2"/>
            <p:cNvSpPr/>
            <p:nvPr/>
          </p:nvSpPr>
          <p:spPr bwMode="blackWhite">
            <a:xfrm>
              <a:off x="5991225" y="1600200"/>
              <a:ext cx="1885950" cy="108585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1" name="shape1"/>
            <p:cNvSpPr/>
            <p:nvPr/>
          </p:nvSpPr>
          <p:spPr bwMode="blackWhite">
            <a:xfrm>
              <a:off x="6000750" y="1609726"/>
              <a:ext cx="1095375" cy="9715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</p:grpSp>
      <p:pic>
        <p:nvPicPr>
          <p:cNvPr id="12" name="Image 11" descr="Logo Hesias">
            <a:extLst>
              <a:ext uri="{FF2B5EF4-FFF2-40B4-BE49-F238E27FC236}">
                <a16:creationId xmlns:a16="http://schemas.microsoft.com/office/drawing/2014/main" id="{5B56595D-0C97-244D-B230-83B786CE7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TableLayout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Provides a table of rows and columns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Defined by declaring rows in the table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Similar to HTML tables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Rows do not all have to have the same number of cells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Each row is identified with a &lt;</a:t>
            </a:r>
            <a:r>
              <a:rPr lang="en-US" sz="2400" dirty="0" err="1">
                <a:solidFill>
                  <a:srgbClr val="275851"/>
                </a:solidFill>
              </a:rPr>
              <a:t>TableRow</a:t>
            </a:r>
            <a:r>
              <a:rPr lang="en-US" sz="2400" dirty="0">
                <a:solidFill>
                  <a:srgbClr val="275851"/>
                </a:solidFill>
              </a:rPr>
              <a:t>&gt; element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There is no column element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Each View within the row is interpreted as a column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shap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4142" y="1266826"/>
            <a:ext cx="4004405" cy="144462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4447498C-6384-1B49-9C77-8882A36BB7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19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RelativeLayout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Used for complex layouts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Preferred over using multiple nested </a:t>
            </a:r>
            <a:r>
              <a:rPr lang="en-US" sz="2400" dirty="0" err="1">
                <a:solidFill>
                  <a:srgbClr val="275851"/>
                </a:solidFill>
              </a:rPr>
              <a:t>LinearLayouts</a:t>
            </a: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Child Views may be positioned relative to each other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layout_alignRight</a:t>
            </a:r>
            <a:r>
              <a:rPr lang="en-US" sz="2400" dirty="0">
                <a:solidFill>
                  <a:srgbClr val="275851"/>
                </a:solidFill>
              </a:rPr>
              <a:t>, </a:t>
            </a:r>
            <a:r>
              <a:rPr lang="en-US" sz="2400" dirty="0" err="1">
                <a:solidFill>
                  <a:srgbClr val="275851"/>
                </a:solidFill>
              </a:rPr>
              <a:t>layout_alignBelow</a:t>
            </a:r>
            <a:r>
              <a:rPr lang="en-US" sz="2400" dirty="0">
                <a:solidFill>
                  <a:srgbClr val="275851"/>
                </a:solidFill>
              </a:rPr>
              <a:t>, etc.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Or relative to the parent layout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layout_alignParentRight</a:t>
            </a:r>
            <a:r>
              <a:rPr lang="en-US" sz="2400" dirty="0">
                <a:solidFill>
                  <a:srgbClr val="275851"/>
                </a:solidFill>
              </a:rPr>
              <a:t>, </a:t>
            </a:r>
            <a:r>
              <a:rPr lang="en-US" sz="2400" dirty="0" err="1">
                <a:solidFill>
                  <a:srgbClr val="275851"/>
                </a:solidFill>
              </a:rPr>
              <a:t>layout_alignParentBelow</a:t>
            </a:r>
            <a:r>
              <a:rPr lang="en-US" sz="2400" dirty="0">
                <a:solidFill>
                  <a:srgbClr val="275851"/>
                </a:solidFill>
              </a:rPr>
              <a:t>, etc.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hape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42650" y="4539050"/>
            <a:ext cx="2743200" cy="12230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0899BADC-FA7A-524E-BC7F-E47A60440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35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LinearLayout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Creates a row or column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Aligned horizontally or vertically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Children may be given weight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Controls how otherwise unallocated space is used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Space is allocated in proportion to child </a:t>
            </a:r>
            <a:r>
              <a:rPr lang="en-US" sz="2160" dirty="0" err="1">
                <a:solidFill>
                  <a:srgbClr val="275851"/>
                </a:solidFill>
              </a:rPr>
              <a:t>layout_weight</a:t>
            </a:r>
            <a:r>
              <a:rPr lang="en-US" sz="2160" dirty="0">
                <a:solidFill>
                  <a:srgbClr val="275851"/>
                </a:solidFill>
              </a:rPr>
              <a:t> value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If multiple with highest value: space equally shared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Children may be assigned a gravity value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top, bottom, left, right, </a:t>
            </a:r>
            <a:r>
              <a:rPr lang="en-US" sz="2160" dirty="0" err="1">
                <a:solidFill>
                  <a:srgbClr val="275851"/>
                </a:solidFill>
              </a:rPr>
              <a:t>center_vertical</a:t>
            </a:r>
            <a:r>
              <a:rPr lang="en-US" sz="2160" dirty="0">
                <a:solidFill>
                  <a:srgbClr val="275851"/>
                </a:solidFill>
              </a:rPr>
              <a:t>, </a:t>
            </a:r>
            <a:r>
              <a:rPr lang="en-US" sz="2160" dirty="0" err="1">
                <a:solidFill>
                  <a:srgbClr val="275851"/>
                </a:solidFill>
              </a:rPr>
              <a:t>center_horizontal</a:t>
            </a:r>
            <a:r>
              <a:rPr lang="en-US" sz="2160" dirty="0">
                <a:solidFill>
                  <a:srgbClr val="275851"/>
                </a:solidFill>
              </a:rPr>
              <a:t>, etc.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Controls position within the cell of the layout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9"/>
          <p:cNvGrpSpPr/>
          <p:nvPr/>
        </p:nvGrpSpPr>
        <p:grpSpPr bwMode="auto">
          <a:xfrm>
            <a:off x="10498306" y="1969145"/>
            <a:ext cx="868680" cy="2583180"/>
            <a:chOff x="8058151" y="1649730"/>
            <a:chExt cx="723900" cy="2152650"/>
          </a:xfrm>
        </p:grpSpPr>
        <p:sp>
          <p:nvSpPr>
            <p:cNvPr id="10" name="shape6"/>
            <p:cNvSpPr/>
            <p:nvPr/>
          </p:nvSpPr>
          <p:spPr bwMode="auto">
            <a:xfrm>
              <a:off x="8058151" y="1649730"/>
              <a:ext cx="723900" cy="2152650"/>
            </a:xfrm>
            <a:prstGeom prst="rect">
              <a:avLst/>
            </a:prstGeom>
            <a:solidFill>
              <a:schemeClr val="accent1"/>
            </a:solidFill>
            <a:ln w="41275" cap="flat" cmpd="thinThick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1" name="shape5"/>
            <p:cNvSpPr/>
            <p:nvPr/>
          </p:nvSpPr>
          <p:spPr bwMode="auto">
            <a:xfrm>
              <a:off x="8067675" y="1659255"/>
              <a:ext cx="695325" cy="5714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2" name="shape4"/>
            <p:cNvSpPr/>
            <p:nvPr/>
          </p:nvSpPr>
          <p:spPr bwMode="auto">
            <a:xfrm>
              <a:off x="8067675" y="2230754"/>
              <a:ext cx="695325" cy="561976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3" name="shape3"/>
            <p:cNvSpPr/>
            <p:nvPr/>
          </p:nvSpPr>
          <p:spPr bwMode="auto">
            <a:xfrm>
              <a:off x="8067675" y="2783205"/>
              <a:ext cx="695325" cy="523875"/>
            </a:xfrm>
            <a:prstGeom prst="rect">
              <a:avLst/>
            </a:prstGeom>
            <a:solidFill>
              <a:srgbClr val="CCCC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</p:grpSp>
      <p:grpSp>
        <p:nvGrpSpPr>
          <p:cNvPr id="14" name="Group 3"/>
          <p:cNvGrpSpPr/>
          <p:nvPr/>
        </p:nvGrpSpPr>
        <p:grpSpPr bwMode="auto">
          <a:xfrm>
            <a:off x="8083421" y="1112848"/>
            <a:ext cx="3234690" cy="674370"/>
            <a:chOff x="6029325" y="697230"/>
            <a:chExt cx="2695575" cy="561975"/>
          </a:xfrm>
        </p:grpSpPr>
        <p:sp>
          <p:nvSpPr>
            <p:cNvPr id="15" name="shape10"/>
            <p:cNvSpPr/>
            <p:nvPr/>
          </p:nvSpPr>
          <p:spPr bwMode="auto">
            <a:xfrm>
              <a:off x="6029325" y="697230"/>
              <a:ext cx="2695575" cy="561975"/>
            </a:xfrm>
            <a:prstGeom prst="rect">
              <a:avLst/>
            </a:prstGeom>
            <a:solidFill>
              <a:schemeClr val="accent1"/>
            </a:solidFill>
            <a:ln w="41275" cap="flat" cmpd="thinThick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6" name="shape9"/>
            <p:cNvSpPr/>
            <p:nvPr/>
          </p:nvSpPr>
          <p:spPr bwMode="auto">
            <a:xfrm>
              <a:off x="7619999" y="716280"/>
              <a:ext cx="714375" cy="514349"/>
            </a:xfrm>
            <a:prstGeom prst="rect">
              <a:avLst/>
            </a:prstGeom>
            <a:solidFill>
              <a:srgbClr val="CCCC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7" name="shape8"/>
            <p:cNvSpPr/>
            <p:nvPr/>
          </p:nvSpPr>
          <p:spPr bwMode="auto">
            <a:xfrm>
              <a:off x="6962775" y="716280"/>
              <a:ext cx="657225" cy="514349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  <p:sp>
          <p:nvSpPr>
            <p:cNvPr id="18" name="shape7"/>
            <p:cNvSpPr/>
            <p:nvPr/>
          </p:nvSpPr>
          <p:spPr bwMode="auto">
            <a:xfrm>
              <a:off x="6048375" y="716280"/>
              <a:ext cx="923925" cy="5143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rgbClr val="275851"/>
                </a:solidFill>
                <a:latin typeface="Arial" charset="0"/>
              </a:endParaRPr>
            </a:p>
          </p:txBody>
        </p:sp>
      </p:grpSp>
      <p:pic>
        <p:nvPicPr>
          <p:cNvPr id="19" name="Image 18" descr="Logo Hesias">
            <a:extLst>
              <a:ext uri="{FF2B5EF4-FFF2-40B4-BE49-F238E27FC236}">
                <a16:creationId xmlns:a16="http://schemas.microsoft.com/office/drawing/2014/main" id="{B832D959-BF3E-F54C-BBC9-B7ECB18E2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22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LinearLayout</a:t>
            </a:r>
            <a:endParaRPr lang="en-US" sz="4320" b="1" dirty="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06880" y="1676400"/>
            <a:ext cx="51206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Layout that arranges its children in a single column or a single row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This layout is the more use in Android development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It can almost do everything others can do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With nesting layout !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734" y="315675"/>
            <a:ext cx="4002346" cy="4778719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 bwMode="auto">
          <a:xfrm>
            <a:off x="7387415" y="672788"/>
            <a:ext cx="3838985" cy="4428091"/>
          </a:xfrm>
          <a:prstGeom prst="frame">
            <a:avLst>
              <a:gd name="adj1" fmla="val 1368"/>
            </a:avLst>
          </a:prstGeom>
          <a:solidFill>
            <a:srgbClr val="3366FF"/>
          </a:solidFill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8" name="Frame 7"/>
          <p:cNvSpPr/>
          <p:nvPr/>
        </p:nvSpPr>
        <p:spPr bwMode="auto">
          <a:xfrm>
            <a:off x="7469095" y="925266"/>
            <a:ext cx="3675624" cy="616074"/>
          </a:xfrm>
          <a:prstGeom prst="frame">
            <a:avLst>
              <a:gd name="adj1" fmla="val 9652"/>
            </a:avLst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0" name="Frame 9"/>
          <p:cNvSpPr/>
          <p:nvPr/>
        </p:nvSpPr>
        <p:spPr bwMode="auto">
          <a:xfrm>
            <a:off x="7469095" y="1609793"/>
            <a:ext cx="3675624" cy="616074"/>
          </a:xfrm>
          <a:prstGeom prst="frame">
            <a:avLst>
              <a:gd name="adj1" fmla="val 9652"/>
            </a:avLst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1" name="Frame 10"/>
          <p:cNvSpPr/>
          <p:nvPr/>
        </p:nvSpPr>
        <p:spPr bwMode="auto">
          <a:xfrm>
            <a:off x="7469095" y="2294320"/>
            <a:ext cx="3675624" cy="616074"/>
          </a:xfrm>
          <a:prstGeom prst="frame">
            <a:avLst>
              <a:gd name="adj1" fmla="val 9652"/>
            </a:avLst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2" name="Frame 11"/>
          <p:cNvSpPr/>
          <p:nvPr/>
        </p:nvSpPr>
        <p:spPr bwMode="auto">
          <a:xfrm>
            <a:off x="7550775" y="1062171"/>
            <a:ext cx="898486" cy="410716"/>
          </a:xfrm>
          <a:prstGeom prst="frame">
            <a:avLst>
              <a:gd name="adj1" fmla="val 9652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3" name="Frame 12"/>
          <p:cNvSpPr/>
          <p:nvPr/>
        </p:nvSpPr>
        <p:spPr bwMode="auto">
          <a:xfrm>
            <a:off x="7550775" y="1746698"/>
            <a:ext cx="898486" cy="410716"/>
          </a:xfrm>
          <a:prstGeom prst="frame">
            <a:avLst>
              <a:gd name="adj1" fmla="val 9652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4" name="Frame 13"/>
          <p:cNvSpPr/>
          <p:nvPr/>
        </p:nvSpPr>
        <p:spPr bwMode="auto">
          <a:xfrm>
            <a:off x="8367581" y="2362772"/>
            <a:ext cx="1143527" cy="410716"/>
          </a:xfrm>
          <a:prstGeom prst="frame">
            <a:avLst>
              <a:gd name="adj1" fmla="val 9652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5" name="Frame 14"/>
          <p:cNvSpPr/>
          <p:nvPr/>
        </p:nvSpPr>
        <p:spPr bwMode="auto">
          <a:xfrm>
            <a:off x="9511110" y="2362772"/>
            <a:ext cx="653444" cy="410716"/>
          </a:xfrm>
          <a:prstGeom prst="frame">
            <a:avLst>
              <a:gd name="adj1" fmla="val 9652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6" name="Frame 15"/>
          <p:cNvSpPr/>
          <p:nvPr/>
        </p:nvSpPr>
        <p:spPr bwMode="auto">
          <a:xfrm>
            <a:off x="8449262" y="1062171"/>
            <a:ext cx="2613776" cy="410716"/>
          </a:xfrm>
          <a:prstGeom prst="frame">
            <a:avLst>
              <a:gd name="adj1" fmla="val 9652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7" name="Frame 16"/>
          <p:cNvSpPr/>
          <p:nvPr/>
        </p:nvSpPr>
        <p:spPr bwMode="auto">
          <a:xfrm>
            <a:off x="8449262" y="1746698"/>
            <a:ext cx="2613776" cy="410716"/>
          </a:xfrm>
          <a:prstGeom prst="frame">
            <a:avLst>
              <a:gd name="adj1" fmla="val 9652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rgbClr val="275851"/>
              </a:solidFill>
              <a:latin typeface="Arial" charset="0"/>
              <a:cs typeface="DejaVu Sans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 descr="Logo Hesias">
            <a:extLst>
              <a:ext uri="{FF2B5EF4-FFF2-40B4-BE49-F238E27FC236}">
                <a16:creationId xmlns:a16="http://schemas.microsoft.com/office/drawing/2014/main" id="{03E959F6-6971-9C42-B10A-7424ECBAB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49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LinearLayout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 : Component Size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size of its components can be define with :</a:t>
            </a:r>
            <a:endParaRPr lang="en-US" sz="264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XML with </a:t>
            </a:r>
            <a:r>
              <a:rPr lang="en-US" sz="2640" b="1" dirty="0" err="1">
                <a:solidFill>
                  <a:srgbClr val="275851"/>
                </a:solidFill>
              </a:rPr>
              <a:t>layout_width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and </a:t>
            </a:r>
            <a:r>
              <a:rPr lang="en-US" sz="2640" b="1" dirty="0" err="1">
                <a:solidFill>
                  <a:srgbClr val="275851"/>
                </a:solidFill>
              </a:rPr>
              <a:t>layout_height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attributes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60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Java with a </a:t>
            </a:r>
            <a:r>
              <a:rPr lang="en-US" sz="2640" b="1" dirty="0" err="1">
                <a:solidFill>
                  <a:srgbClr val="275851"/>
                </a:solidFill>
              </a:rPr>
              <a:t>LayoutParams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object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Their values may be a dimension or one of the special constants :</a:t>
            </a:r>
          </a:p>
          <a:p>
            <a:pPr marL="409576" indent="-409576" algn="ctr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	MATCH_PARENT</a:t>
            </a:r>
            <a:r>
              <a:rPr lang="en-US" sz="2640" dirty="0">
                <a:solidFill>
                  <a:srgbClr val="275851"/>
                </a:solidFill>
              </a:rPr>
              <a:t> or</a:t>
            </a:r>
            <a:r>
              <a:rPr lang="en-US" sz="2640" b="1" dirty="0">
                <a:solidFill>
                  <a:srgbClr val="275851"/>
                </a:solidFill>
              </a:rPr>
              <a:t> WRAP_CONTENT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895600" y="2338380"/>
            <a:ext cx="7132320" cy="145327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”10px"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F9DCCB4C-0240-6048-BD6C-8139FA408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585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066800"/>
            <a:ext cx="502920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Defined how views on the same row share the layout size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Useful when you want several views share all the screen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</p:txBody>
      </p:sp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LinearLayout</a:t>
            </a:r>
            <a:r>
              <a:rPr lang="en-US" sz="4320" b="1" dirty="0">
                <a:solidFill>
                  <a:srgbClr val="275851"/>
                </a:solidFill>
              </a:rPr>
              <a:t> : Weight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107" y="400801"/>
            <a:ext cx="2468880" cy="4874814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861930" y="3503173"/>
            <a:ext cx="6858000" cy="207383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&lt;Button</a:t>
            </a:r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”2”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android:layout_text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”weight=2"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0D6FAC6-064C-FA48-8C98-3C4B2537E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4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LinearLayout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 : Gravity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Specify how to align the text by the view's x- and/or y-axis when the content is smaller than the view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Must be one or more (separated by '|') of the </a:t>
            </a:r>
            <a:r>
              <a:rPr lang="en-US" sz="2400" b="1" dirty="0">
                <a:solidFill>
                  <a:srgbClr val="275851"/>
                </a:solidFill>
              </a:rPr>
              <a:t>Gravity </a:t>
            </a:r>
            <a:r>
              <a:rPr lang="en-US" sz="2400" dirty="0">
                <a:solidFill>
                  <a:srgbClr val="275851"/>
                </a:solidFill>
              </a:rPr>
              <a:t>class constant values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LEFT / RIGHT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TOP / BOTTOM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CENTER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…</a:t>
            </a:r>
            <a:endParaRPr lang="en-US" sz="2400" b="1" dirty="0">
              <a:solidFill>
                <a:srgbClr val="27585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506582" y="4008711"/>
            <a:ext cx="7132320" cy="174935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android:gravity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top|right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5CB6D57-3B94-174A-B666-11290E73A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42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LinearLayout</a:t>
            </a:r>
            <a:r>
              <a:rPr lang="en-US" sz="4320" b="1" dirty="0">
                <a:solidFill>
                  <a:srgbClr val="275851"/>
                </a:solidFill>
              </a:rPr>
              <a:t> : Padding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By default, components are tightened each other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You can define space between them thanks to padding !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Padding is defined as space between the edges of the view and the view's content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Value in pixels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Five padding attributes exist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>
                <a:solidFill>
                  <a:srgbClr val="275851"/>
                </a:solidFill>
              </a:rPr>
              <a:t>padding 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 err="1">
                <a:solidFill>
                  <a:srgbClr val="275851"/>
                </a:solidFill>
              </a:rPr>
              <a:t>paddingLeft</a:t>
            </a:r>
            <a:endParaRPr lang="en-US" sz="192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 err="1">
                <a:solidFill>
                  <a:srgbClr val="275851"/>
                </a:solidFill>
              </a:rPr>
              <a:t>paddingRight</a:t>
            </a:r>
            <a:endParaRPr lang="en-US" sz="192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 err="1">
                <a:solidFill>
                  <a:srgbClr val="275851"/>
                </a:solidFill>
              </a:rPr>
              <a:t>paddingTop</a:t>
            </a:r>
            <a:endParaRPr lang="en-US" sz="192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 err="1">
                <a:solidFill>
                  <a:srgbClr val="275851"/>
                </a:solidFill>
              </a:rPr>
              <a:t>paddingBottom</a:t>
            </a:r>
            <a:endParaRPr lang="en-US" sz="1920" b="1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7" name="Picture 6" descr="Screen shot 2011-01-17 at 1.50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831" y="2756110"/>
            <a:ext cx="3126104" cy="2796036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82415D7E-3827-0A48-9D56-5157EBAD6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23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LinearLayout</a:t>
            </a:r>
            <a:r>
              <a:rPr lang="en-US" sz="4320" b="1" dirty="0">
                <a:solidFill>
                  <a:srgbClr val="275851"/>
                </a:solidFill>
              </a:rPr>
              <a:t> : Padding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Layouts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95400"/>
            <a:ext cx="9235440" cy="510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XML example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b="1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Java example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895600" y="1981202"/>
            <a:ext cx="7132320" cy="170702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android:padding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”20px"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861930" y="4293096"/>
            <a:ext cx="9235440" cy="112332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txtFirstName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... ;</a:t>
            </a:r>
          </a:p>
          <a:p>
            <a:r>
              <a:rPr lang="en-US" sz="2160" dirty="0">
                <a:solidFill>
                  <a:srgbClr val="008000"/>
                </a:solidFill>
                <a:latin typeface="Courier"/>
                <a:cs typeface="Courier"/>
              </a:rPr>
              <a:t>// left, top, right, bottom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txtFirstName.setPadding(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20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30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10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20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BAD551F5-0034-A34C-829B-65C016A5F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67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63255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Views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2BD36B90-7D6C-1745-8ECF-EAAF4030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27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906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Android SDK propose many common components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TextView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EditText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AutoCompleteTextView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RadioButton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CheckBox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Spinner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RatingBar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Button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We’re going to see them.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059" y="1562035"/>
            <a:ext cx="2466569" cy="4033867"/>
          </a:xfrm>
          <a:prstGeom prst="rect">
            <a:avLst/>
          </a:prstGeom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8C7B2A68-BAE1-9443-8F1E-DC5F25AB2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4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TextView</a:t>
            </a:r>
            <a:endParaRPr lang="en-US" sz="4320" b="1" dirty="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524000"/>
            <a:ext cx="923544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Displays text to the user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Can be editable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But disable by default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6" name="Picture 5" descr="Screen shot 2011-01-11 at 3.28.44 PM.png"/>
          <p:cNvPicPr>
            <a:picLocks noChangeAspect="1"/>
          </p:cNvPicPr>
          <p:nvPr/>
        </p:nvPicPr>
        <p:blipFill>
          <a:blip r:embed="rId3"/>
          <a:srcRect l="6337" t="9272" r="53663" b="67903"/>
          <a:stretch>
            <a:fillRect/>
          </a:stretch>
        </p:blipFill>
        <p:spPr>
          <a:xfrm>
            <a:off x="6918960" y="1371600"/>
            <a:ext cx="4389120" cy="1524000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95600" y="3895723"/>
            <a:ext cx="7132320" cy="172345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android:gravity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top|right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81892B36-5265-5442-B796-F36BAD979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54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EditText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48339" y="1527989"/>
            <a:ext cx="923544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EditText</a:t>
            </a:r>
            <a:r>
              <a:rPr lang="en-US" sz="2640" dirty="0">
                <a:solidFill>
                  <a:srgbClr val="275851"/>
                </a:solidFill>
              </a:rPr>
              <a:t> is a subclass of </a:t>
            </a:r>
            <a:r>
              <a:rPr lang="en-US" sz="2640" dirty="0" err="1">
                <a:solidFill>
                  <a:srgbClr val="275851"/>
                </a:solidFill>
              </a:rPr>
              <a:t>TextView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Editable by default !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6" name="Picture 5" descr="Screen shot 2011-01-12 at 11.36.03 AM.png"/>
          <p:cNvPicPr>
            <a:picLocks noChangeAspect="1"/>
          </p:cNvPicPr>
          <p:nvPr/>
        </p:nvPicPr>
        <p:blipFill>
          <a:blip r:embed="rId3"/>
          <a:srcRect l="1749" t="14286" r="2041" b="72619"/>
          <a:stretch>
            <a:fillRect/>
          </a:stretch>
        </p:blipFill>
        <p:spPr>
          <a:xfrm>
            <a:off x="6154517" y="4655755"/>
            <a:ext cx="5029200" cy="838200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43061" y="2623421"/>
            <a:ext cx="7132320" cy="174387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EditText</a:t>
            </a:r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first_name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79DF3B07-EDB6-8B4C-80E8-159063F54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37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CheckBox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Views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55520" y="2590800"/>
            <a:ext cx="8686800" cy="204793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CheckBox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"@+id/checkbox”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android:text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"check it out"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/&gt;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check box is a two-states button that can be either checked or unchecked</a:t>
            </a:r>
          </a:p>
        </p:txBody>
      </p:sp>
      <p:pic>
        <p:nvPicPr>
          <p:cNvPr id="11" name="Picture 10" descr="Screen shot 2011-01-13 at 4.52.44 PM.png"/>
          <p:cNvPicPr>
            <a:picLocks noChangeAspect="1"/>
          </p:cNvPicPr>
          <p:nvPr/>
        </p:nvPicPr>
        <p:blipFill>
          <a:blip r:embed="rId3"/>
          <a:srcRect t="11294" r="66769" b="78850"/>
          <a:stretch>
            <a:fillRect/>
          </a:stretch>
        </p:blipFill>
        <p:spPr>
          <a:xfrm>
            <a:off x="5273040" y="5257800"/>
            <a:ext cx="2263140" cy="83820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E710D50F-FEFB-C043-B92B-7960D0FF4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09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RadioButton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990600"/>
            <a:ext cx="923544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radio button is a two-states button that can be either checked or unchecked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Contrary to checkbox, only one button by radio group can be checked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602701" y="2737723"/>
            <a:ext cx="7171997" cy="354279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1920" dirty="0" err="1">
                <a:solidFill>
                  <a:srgbClr val="32946A"/>
                </a:solidFill>
                <a:latin typeface="Courier"/>
                <a:cs typeface="Courier"/>
              </a:rPr>
              <a:t>RadioGroup</a:t>
            </a:r>
            <a:endParaRPr lang="en-US" sz="192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192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192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92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92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92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92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1920" i="1" dirty="0" err="1">
                <a:solidFill>
                  <a:srgbClr val="0000FF"/>
                </a:solidFill>
                <a:latin typeface="Courier"/>
                <a:cs typeface="Courier"/>
              </a:rPr>
              <a:t>radio_group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920" dirty="0">
                <a:solidFill>
                  <a:srgbClr val="32946A"/>
                </a:solidFill>
                <a:latin typeface="Courier"/>
                <a:cs typeface="Courier"/>
              </a:rPr>
              <a:t>    &gt;</a:t>
            </a:r>
            <a:endParaRPr lang="en-US" sz="192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920" dirty="0">
                <a:solidFill>
                  <a:srgbClr val="32946A"/>
                </a:solidFill>
                <a:latin typeface="Courier"/>
                <a:cs typeface="Courier"/>
              </a:rPr>
              <a:t>    &lt;</a:t>
            </a:r>
            <a:r>
              <a:rPr lang="en-US" sz="1920" dirty="0" err="1">
                <a:solidFill>
                  <a:srgbClr val="32946A"/>
                </a:solidFill>
                <a:latin typeface="Courier"/>
                <a:cs typeface="Courier"/>
              </a:rPr>
              <a:t>RadioButton</a:t>
            </a:r>
            <a:endParaRPr lang="en-US" sz="192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1920" dirty="0">
                <a:solidFill>
                  <a:srgbClr val="660066"/>
                </a:solidFill>
                <a:latin typeface="Courier"/>
                <a:cs typeface="Courier"/>
              </a:rPr>
              <a:t>        </a:t>
            </a:r>
            <a:r>
              <a:rPr lang="en-US" sz="192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92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920" dirty="0">
                <a:solidFill>
                  <a:srgbClr val="660066"/>
                </a:solidFill>
                <a:latin typeface="Courier"/>
                <a:cs typeface="Courier"/>
              </a:rPr>
              <a:t>        </a:t>
            </a:r>
            <a:r>
              <a:rPr lang="en-US" sz="192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92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920" dirty="0">
                <a:solidFill>
                  <a:srgbClr val="660066"/>
                </a:solidFill>
                <a:latin typeface="Courier"/>
                <a:cs typeface="Courier"/>
              </a:rPr>
              <a:t>        </a:t>
            </a:r>
            <a:r>
              <a:rPr lang="en-US" sz="1920" dirty="0" err="1">
                <a:solidFill>
                  <a:srgbClr val="660066"/>
                </a:solidFill>
                <a:latin typeface="Courier"/>
                <a:cs typeface="Courier"/>
              </a:rPr>
              <a:t>android:text</a:t>
            </a:r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"/>
                <a:cs typeface="Courier"/>
              </a:rPr>
              <a:t>"Easy"</a:t>
            </a:r>
          </a:p>
          <a:p>
            <a:r>
              <a:rPr lang="en-US" sz="192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  <a:endParaRPr lang="en-US" sz="192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92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...</a:t>
            </a:r>
          </a:p>
          <a:p>
            <a:r>
              <a:rPr lang="en-US" sz="1920" dirty="0">
                <a:solidFill>
                  <a:srgbClr val="32946A"/>
                </a:solidFill>
                <a:latin typeface="Courier"/>
                <a:cs typeface="Courier"/>
              </a:rPr>
              <a:t>&lt;/</a:t>
            </a:r>
            <a:r>
              <a:rPr lang="en-US" sz="1920" dirty="0" err="1">
                <a:solidFill>
                  <a:srgbClr val="32946A"/>
                </a:solidFill>
                <a:latin typeface="Courier"/>
                <a:cs typeface="Courier"/>
              </a:rPr>
              <a:t>RadioGroup</a:t>
            </a:r>
            <a:r>
              <a:rPr lang="en-US" sz="1920" dirty="0">
                <a:solidFill>
                  <a:srgbClr val="32946A"/>
                </a:solidFill>
                <a:latin typeface="Courier"/>
                <a:cs typeface="Courier"/>
              </a:rPr>
              <a:t>&gt;</a:t>
            </a:r>
          </a:p>
        </p:txBody>
      </p:sp>
      <p:pic>
        <p:nvPicPr>
          <p:cNvPr id="8" name="Picture 7" descr="Screen shot 2011-01-13 at 4.31.17 PM.png"/>
          <p:cNvPicPr>
            <a:picLocks noChangeAspect="1"/>
          </p:cNvPicPr>
          <p:nvPr/>
        </p:nvPicPr>
        <p:blipFill>
          <a:blip r:embed="rId3"/>
          <a:srcRect t="6160" r="57948" b="54543"/>
          <a:stretch>
            <a:fillRect/>
          </a:stretch>
        </p:blipFill>
        <p:spPr>
          <a:xfrm>
            <a:off x="9206746" y="3043230"/>
            <a:ext cx="2076450" cy="2430463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3081870A-F095-8044-B57D-0E0768D82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83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Spinner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639616" y="1527989"/>
            <a:ext cx="7680960" cy="200161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&lt;Spinner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"@+id/spinner”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android:prompt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"@string/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planet_prompt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1066800"/>
            <a:ext cx="9235440" cy="121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spinner is the Android version of the combo box</a:t>
            </a:r>
          </a:p>
        </p:txBody>
      </p:sp>
      <p:pic>
        <p:nvPicPr>
          <p:cNvPr id="11" name="Picture 10" descr="Screen shot 2011-01-13 at 6.16.47 PM.png"/>
          <p:cNvPicPr>
            <a:picLocks noChangeAspect="1"/>
          </p:cNvPicPr>
          <p:nvPr/>
        </p:nvPicPr>
        <p:blipFill>
          <a:blip r:embed="rId3"/>
          <a:srcRect t="9806" b="16727"/>
          <a:stretch>
            <a:fillRect/>
          </a:stretch>
        </p:blipFill>
        <p:spPr>
          <a:xfrm>
            <a:off x="7478554" y="3703199"/>
            <a:ext cx="2679589" cy="2453248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Screen shot 2011-01-13 at 6.18.39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845" y="3688230"/>
            <a:ext cx="3830418" cy="2653484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48F9D05C-26F7-7B47-9A93-DB51C03DA2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93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Spinner : Adapter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Views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48339" y="1732116"/>
            <a:ext cx="9326880" cy="414766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String[] values = {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"Easy"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"Medium"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,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"Hard"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};</a:t>
            </a:r>
          </a:p>
          <a:p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ListAdapter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adapter = </a:t>
            </a:r>
          </a:p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	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ArrayAdapter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&lt;String&gt;(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	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android.R.layout.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simple_spinner_item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, values);</a:t>
            </a:r>
          </a:p>
          <a:p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adapter.setDropDownViewResource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(</a:t>
            </a:r>
          </a:p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       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android.R.layout.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simple_spinner_dropdown_item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Spinner spinner = (Spinner) 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findViewById(R.id.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spinner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spinner.setAdapter(adapter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);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set spinner options, you need to use a </a:t>
            </a:r>
            <a:r>
              <a:rPr lang="en-US" sz="2640" b="1" dirty="0" err="1">
                <a:solidFill>
                  <a:srgbClr val="275851"/>
                </a:solidFill>
              </a:rPr>
              <a:t>ListAdapter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object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861A37D6-DEBF-864C-B08E-73FEA9069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492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AutoCompleteTextView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editable text view that shows completion suggestions automatically while the user is typing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93978" y="2046446"/>
            <a:ext cx="8686800" cy="172819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AutoCompleteTextView</a:t>
            </a:r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autocomplete_planet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/&gt;</a:t>
            </a:r>
          </a:p>
        </p:txBody>
      </p:sp>
      <p:pic>
        <p:nvPicPr>
          <p:cNvPr id="9" name="Picture 8" descr="Screen shot 2011-01-13 at 6.38.18 PM.png"/>
          <p:cNvPicPr>
            <a:picLocks noChangeAspect="1"/>
          </p:cNvPicPr>
          <p:nvPr/>
        </p:nvPicPr>
        <p:blipFill>
          <a:blip r:embed="rId3"/>
          <a:srcRect b="59343"/>
          <a:stretch>
            <a:fillRect/>
          </a:stretch>
        </p:blipFill>
        <p:spPr>
          <a:xfrm>
            <a:off x="3762941" y="3861048"/>
            <a:ext cx="5029200" cy="25146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C2BD1C4F-840D-FE4C-8B10-568642B45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33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AutoCompleteTextView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 : Adapter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61930" y="2046447"/>
            <a:ext cx="9326880" cy="406125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String[] values = {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Mercury”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,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”Venus”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,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”Earth”</a:t>
            </a:r>
            <a:r>
              <a:rPr lang="en-US" sz="216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”Mars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};</a:t>
            </a:r>
          </a:p>
          <a:p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ListAdapter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adapter = 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ArrayAdapter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&lt;String&gt;(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, 		android.R.layout.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simple_dropdown_item_1line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	values);</a:t>
            </a:r>
          </a:p>
          <a:p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AutoCompleteTextView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textView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= (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AutoCompleteTextView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		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findViewById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R.id.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autocomplete_planet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rgbClr val="404040"/>
                </a:solidFill>
                <a:latin typeface="Courier"/>
                <a:cs typeface="Courier"/>
              </a:rPr>
              <a:t>textView.setAdapter(adapter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);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set </a:t>
            </a:r>
            <a:r>
              <a:rPr lang="en-US" sz="2640" dirty="0" err="1">
                <a:solidFill>
                  <a:srgbClr val="275851"/>
                </a:solidFill>
              </a:rPr>
              <a:t>AutoCompleteTextView</a:t>
            </a:r>
            <a:r>
              <a:rPr lang="en-US" sz="2640" dirty="0">
                <a:solidFill>
                  <a:srgbClr val="275851"/>
                </a:solidFill>
              </a:rPr>
              <a:t> options, you need to use a </a:t>
            </a:r>
            <a:r>
              <a:rPr lang="en-US" sz="2640" b="1" dirty="0" err="1">
                <a:solidFill>
                  <a:srgbClr val="275851"/>
                </a:solidFill>
              </a:rPr>
              <a:t>ListAdapter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object again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788803C-886E-B348-AD10-BF28F2C92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18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RatingBar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1143000"/>
            <a:ext cx="950976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</a:t>
            </a:r>
            <a:r>
              <a:rPr lang="en-US" sz="2640" dirty="0" err="1">
                <a:solidFill>
                  <a:srgbClr val="275851"/>
                </a:solidFill>
              </a:rPr>
              <a:t>RatingBar</a:t>
            </a:r>
            <a:r>
              <a:rPr lang="en-US" sz="2640" dirty="0">
                <a:solidFill>
                  <a:srgbClr val="275851"/>
                </a:solidFill>
              </a:rPr>
              <a:t> is a component which represent a rating in stars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Two special attributes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numStars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: the number of stars to display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stepSize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: the number equivalent to one star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55520" y="3733800"/>
            <a:ext cx="8686800" cy="237389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RatingBar</a:t>
            </a:r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rating_bar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android:numStars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="5”</a:t>
            </a:r>
          </a:p>
          <a:p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android:stepSize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="1.0"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/&gt;</a:t>
            </a:r>
          </a:p>
        </p:txBody>
      </p:sp>
      <p:pic>
        <p:nvPicPr>
          <p:cNvPr id="333826" name="Picture 2"/>
          <p:cNvPicPr>
            <a:picLocks noChangeAspect="1" noChangeArrowheads="1"/>
          </p:cNvPicPr>
          <p:nvPr/>
        </p:nvPicPr>
        <p:blipFill>
          <a:blip r:embed="rId3"/>
          <a:srcRect t="71831" r="10000" b="15493"/>
          <a:stretch>
            <a:fillRect/>
          </a:stretch>
        </p:blipFill>
        <p:spPr bwMode="auto">
          <a:xfrm>
            <a:off x="8564880" y="1676400"/>
            <a:ext cx="2743200" cy="457200"/>
          </a:xfrm>
          <a:prstGeom prst="rect">
            <a:avLst/>
          </a:prstGeom>
          <a:noFill/>
          <a:ln w="3175" cmpd="sng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52C053-63EC-0642-8BDE-A350EF012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524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Button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1143000"/>
            <a:ext cx="950976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Represents a push-button widget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Push-buttons can be pressed, or clicked, by the user to perform an action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55520" y="2895600"/>
            <a:ext cx="8686800" cy="205740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&lt;Button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my_button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android:text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=“@string/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button_text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9" name="Picture 8" descr="Screen shot 2011-01-12 at 11.36.03 AM.png"/>
          <p:cNvPicPr>
            <a:picLocks noChangeAspect="1"/>
          </p:cNvPicPr>
          <p:nvPr/>
        </p:nvPicPr>
        <p:blipFill>
          <a:blip r:embed="rId3"/>
          <a:srcRect l="23761" t="40377" r="23761" b="46528"/>
          <a:stretch>
            <a:fillRect/>
          </a:stretch>
        </p:blipFill>
        <p:spPr>
          <a:xfrm>
            <a:off x="5231904" y="5157192"/>
            <a:ext cx="2743200" cy="8382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24B5D64F-78ED-9149-AC4E-D5DBEB09E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57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ListView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1143000"/>
            <a:ext cx="950976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view that shows items in a vertically scrolling list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55520" y="1828800"/>
            <a:ext cx="8686800" cy="177301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ListView</a:t>
            </a:r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my_list_view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pic>
        <p:nvPicPr>
          <p:cNvPr id="9" name="Picture 8" descr="Screen shot 2011-01-14 at 5.09.02 PM.png"/>
          <p:cNvPicPr>
            <a:picLocks noChangeAspect="1"/>
          </p:cNvPicPr>
          <p:nvPr/>
        </p:nvPicPr>
        <p:blipFill>
          <a:blip r:embed="rId3"/>
          <a:srcRect b="11674"/>
          <a:stretch>
            <a:fillRect/>
          </a:stretch>
        </p:blipFill>
        <p:spPr>
          <a:xfrm>
            <a:off x="5404723" y="3774639"/>
            <a:ext cx="2303770" cy="2540923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CDED7AC6-44A5-874C-A0B5-9C7E80C92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144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</a:rPr>
              <a:t>ListView</a:t>
            </a:r>
            <a:r>
              <a:rPr lang="en-US" sz="4320" b="1" dirty="0">
                <a:solidFill>
                  <a:srgbClr val="275851"/>
                </a:solidFill>
              </a:rPr>
              <a:t> : Adapter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61930" y="2132856"/>
            <a:ext cx="9509760" cy="406125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ListView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listView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ListView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R.id.</a:t>
            </a:r>
            <a:r>
              <a:rPr lang="en-US" sz="2160" dirty="0" err="1">
                <a:solidFill>
                  <a:srgbClr val="0000FF"/>
                </a:solidFill>
                <a:latin typeface="Courier"/>
                <a:cs typeface="Courier"/>
              </a:rPr>
              <a:t>my_list_view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Cursor cursor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PersonDao(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).getAllPersons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ListAdapter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adapter =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SimpleCursorAdapter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android.R.layout.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simple_list_item_1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cursor, 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String[] { 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"name"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},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216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2160" b="1" dirty="0" err="1">
                <a:solidFill>
                  <a:srgbClr val="660066"/>
                </a:solidFill>
                <a:latin typeface="Courier"/>
                <a:cs typeface="Courier"/>
              </a:rPr>
              <a:t>int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[] { android.R.id.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text1 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});</a:t>
            </a:r>
          </a:p>
          <a:p>
            <a:endParaRPr lang="en-US" sz="216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listView.setAdapter(adapter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populate the list, you need to use an </a:t>
            </a:r>
            <a:r>
              <a:rPr lang="en-US" sz="2640" b="1" dirty="0" err="1">
                <a:solidFill>
                  <a:srgbClr val="275851"/>
                </a:solidFill>
              </a:rPr>
              <a:t>ListAdapter</a:t>
            </a:r>
            <a:r>
              <a:rPr lang="en-US" sz="2640" b="1" dirty="0">
                <a:solidFill>
                  <a:srgbClr val="275851"/>
                </a:solidFill>
              </a:rPr>
              <a:t> </a:t>
            </a:r>
            <a:r>
              <a:rPr lang="en-US" sz="2640" dirty="0">
                <a:solidFill>
                  <a:srgbClr val="275851"/>
                </a:solidFill>
              </a:rPr>
              <a:t>object again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4AB173D-E14B-544B-8D63-C8E39563D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60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More about </a:t>
            </a: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ListAdapter</a:t>
            </a:r>
            <a:r>
              <a:rPr lang="en-US" sz="4320" b="1" dirty="0">
                <a:solidFill>
                  <a:srgbClr val="275851"/>
                </a:solidFill>
                <a:latin typeface="+mj-lt"/>
              </a:rPr>
              <a:t>…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14400"/>
            <a:ext cx="9601200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The bridge between a component and the data that backs the list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The most used concrete subclasses are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 err="1">
                <a:solidFill>
                  <a:srgbClr val="275851"/>
                </a:solidFill>
              </a:rPr>
              <a:t>ArrayAdapter</a:t>
            </a:r>
            <a:endParaRPr lang="en-US" sz="168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Adapter to map object arrays or object lists to a view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 err="1">
                <a:solidFill>
                  <a:srgbClr val="275851"/>
                </a:solidFill>
              </a:rPr>
              <a:t>SimpleCursorAdapter</a:t>
            </a:r>
            <a:endParaRPr lang="en-US" sz="1680" b="1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Adapter to map columns of a cursor to a view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We’ll see more about curser later…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Constructors of these classes take a resource id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 The layout to apply to the item of the view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You can use one of proposed by the SDK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You can define your own layout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Remember :	</a:t>
            </a:r>
            <a:r>
              <a:rPr lang="en-US" sz="1680" b="1" dirty="0">
                <a:solidFill>
                  <a:srgbClr val="275851"/>
                </a:solidFill>
              </a:rPr>
              <a:t> </a:t>
            </a:r>
            <a:r>
              <a:rPr lang="en-US" sz="1680" b="1" dirty="0" err="1">
                <a:solidFill>
                  <a:srgbClr val="275851"/>
                </a:solidFill>
              </a:rPr>
              <a:t>android.R</a:t>
            </a:r>
            <a:r>
              <a:rPr lang="en-US" sz="1680" b="1" dirty="0">
                <a:solidFill>
                  <a:srgbClr val="275851"/>
                </a:solidFill>
              </a:rPr>
              <a:t> ≠ 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6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89A2180C-B28A-3340-9BE3-89C3D3872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43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Other views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Now you understand the principle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Go to see the Android Documentation for more information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You will see many more views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ImageView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WebView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GridView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DatePicker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ProgressBar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ToggleButton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VideoView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…</a:t>
            </a:r>
          </a:p>
        </p:txBody>
      </p:sp>
      <p:pic>
        <p:nvPicPr>
          <p:cNvPr id="3399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0241" y="5410201"/>
            <a:ext cx="2194560" cy="42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01842" y="2438400"/>
            <a:ext cx="3990827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5"/>
          <a:srcRect l="15296" t="16667" r="19697" b="22222"/>
          <a:stretch>
            <a:fillRect/>
          </a:stretch>
        </p:blipFill>
        <p:spPr bwMode="auto">
          <a:xfrm>
            <a:off x="10027920" y="1329018"/>
            <a:ext cx="1371600" cy="73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6"/>
          <a:srcRect l="6000" t="31690" r="16000" b="34507"/>
          <a:stretch>
            <a:fillRect/>
          </a:stretch>
        </p:blipFill>
        <p:spPr bwMode="auto">
          <a:xfrm>
            <a:off x="5455920" y="3429000"/>
            <a:ext cx="237744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9977" name="Picture 9"/>
          <p:cNvPicPr>
            <a:picLocks noChangeAspect="1" noChangeArrowheads="1"/>
          </p:cNvPicPr>
          <p:nvPr/>
        </p:nvPicPr>
        <p:blipFill>
          <a:blip r:embed="rId7"/>
          <a:srcRect b="64211"/>
          <a:stretch>
            <a:fillRect/>
          </a:stretch>
        </p:blipFill>
        <p:spPr bwMode="auto">
          <a:xfrm>
            <a:off x="8290560" y="3886200"/>
            <a:ext cx="3048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Logo Hesias">
            <a:extLst>
              <a:ext uri="{FF2B5EF4-FFF2-40B4-BE49-F238E27FC236}">
                <a16:creationId xmlns:a16="http://schemas.microsoft.com/office/drawing/2014/main" id="{E8F759CC-E263-B149-AD7F-EA9B4B58C0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9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Android Studio Layout Editor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Layout editor builds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component layouts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using visual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techniques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Theme and version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settings provide a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preview capability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Easy to switch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between XML and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visual modes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Some things are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easier in the XML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view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9591040" y="-8534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811520" y="827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8" name="Image 17" descr="Logo Hesias">
            <a:extLst>
              <a:ext uri="{FF2B5EF4-FFF2-40B4-BE49-F238E27FC236}">
                <a16:creationId xmlns:a16="http://schemas.microsoft.com/office/drawing/2014/main" id="{7B1A4F00-C400-754F-A5E2-AC91AA897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B46ECD-D288-CC40-8C14-EF27AAB2E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483" y="951199"/>
            <a:ext cx="6590263" cy="4913527"/>
          </a:xfrm>
          <a:prstGeom prst="rect">
            <a:avLst/>
          </a:prstGeom>
        </p:spPr>
      </p:pic>
      <p:sp>
        <p:nvSpPr>
          <p:cNvPr id="21" name="shape1">
            <a:extLst>
              <a:ext uri="{FF2B5EF4-FFF2-40B4-BE49-F238E27FC236}">
                <a16:creationId xmlns:a16="http://schemas.microsoft.com/office/drawing/2014/main" id="{EF8BECDB-E95D-DA4C-A295-7951713B267F}"/>
              </a:ext>
            </a:extLst>
          </p:cNvPr>
          <p:cNvSpPr/>
          <p:nvPr/>
        </p:nvSpPr>
        <p:spPr bwMode="blackWhite">
          <a:xfrm>
            <a:off x="8291417" y="674530"/>
            <a:ext cx="1134467" cy="307777"/>
          </a:xfrm>
          <a:prstGeom prst="wedgeRectCallout">
            <a:avLst>
              <a:gd name="adj1" fmla="val 31980"/>
              <a:gd name="adj2" fmla="val 174351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/>
              <a:t>Theme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shape1">
            <a:extLst>
              <a:ext uri="{FF2B5EF4-FFF2-40B4-BE49-F238E27FC236}">
                <a16:creationId xmlns:a16="http://schemas.microsoft.com/office/drawing/2014/main" id="{AD7B4689-F35B-6041-973F-60D8616C60D3}"/>
              </a:ext>
            </a:extLst>
          </p:cNvPr>
          <p:cNvSpPr/>
          <p:nvPr/>
        </p:nvSpPr>
        <p:spPr bwMode="blackWhite">
          <a:xfrm>
            <a:off x="9263533" y="2132922"/>
            <a:ext cx="1930593" cy="307777"/>
          </a:xfrm>
          <a:prstGeom prst="wedgeRectCallout">
            <a:avLst>
              <a:gd name="adj1" fmla="val 11455"/>
              <a:gd name="adj2" fmla="val -27296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dirty="0"/>
              <a:t>Android API version</a:t>
            </a:r>
          </a:p>
        </p:txBody>
      </p:sp>
      <p:sp>
        <p:nvSpPr>
          <p:cNvPr id="23" name="shape1">
            <a:extLst>
              <a:ext uri="{FF2B5EF4-FFF2-40B4-BE49-F238E27FC236}">
                <a16:creationId xmlns:a16="http://schemas.microsoft.com/office/drawing/2014/main" id="{DF84CF8F-A433-6F47-ADC3-9388942C272D}"/>
              </a:ext>
            </a:extLst>
          </p:cNvPr>
          <p:cNvSpPr/>
          <p:nvPr/>
        </p:nvSpPr>
        <p:spPr bwMode="blackWhite">
          <a:xfrm>
            <a:off x="4402569" y="2782669"/>
            <a:ext cx="1016412" cy="646331"/>
          </a:xfrm>
          <a:prstGeom prst="wedgeRectCallout">
            <a:avLst>
              <a:gd name="adj1" fmla="val 113862"/>
              <a:gd name="adj2" fmla="val -64188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Widget </a:t>
            </a:r>
          </a:p>
          <a:p>
            <a:r>
              <a:rPr lang="en-GB" dirty="0"/>
              <a:t>palette</a:t>
            </a:r>
            <a:endParaRPr lang="en-US" dirty="0"/>
          </a:p>
        </p:txBody>
      </p:sp>
      <p:sp>
        <p:nvSpPr>
          <p:cNvPr id="24" name="shape1">
            <a:extLst>
              <a:ext uri="{FF2B5EF4-FFF2-40B4-BE49-F238E27FC236}">
                <a16:creationId xmlns:a16="http://schemas.microsoft.com/office/drawing/2014/main" id="{4F870915-CF0D-794A-BD03-CB60CC2AE367}"/>
              </a:ext>
            </a:extLst>
          </p:cNvPr>
          <p:cNvSpPr/>
          <p:nvPr/>
        </p:nvSpPr>
        <p:spPr bwMode="blackWhite">
          <a:xfrm>
            <a:off x="10873273" y="3560091"/>
            <a:ext cx="1278483" cy="369332"/>
          </a:xfrm>
          <a:prstGeom prst="wedgeRectCallout">
            <a:avLst>
              <a:gd name="adj1" fmla="val 4595"/>
              <a:gd name="adj2" fmla="val -470050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/>
              <a:t>Properties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shape1">
            <a:extLst>
              <a:ext uri="{FF2B5EF4-FFF2-40B4-BE49-F238E27FC236}">
                <a16:creationId xmlns:a16="http://schemas.microsoft.com/office/drawing/2014/main" id="{554AD076-2B60-714C-B471-17973EF131BA}"/>
              </a:ext>
            </a:extLst>
          </p:cNvPr>
          <p:cNvSpPr/>
          <p:nvPr/>
        </p:nvSpPr>
        <p:spPr bwMode="blackWhite">
          <a:xfrm>
            <a:off x="5811520" y="4223965"/>
            <a:ext cx="1368152" cy="646331"/>
          </a:xfrm>
          <a:prstGeom prst="wedgeRectCallout">
            <a:avLst>
              <a:gd name="adj1" fmla="val -35619"/>
              <a:gd name="adj2" fmla="val -121194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/>
              <a:t>Component</a:t>
            </a:r>
            <a:br>
              <a:rPr lang="en-GB" dirty="0"/>
            </a:br>
            <a:r>
              <a:rPr lang="en-GB" dirty="0"/>
              <a:t>Tree</a:t>
            </a:r>
            <a:endParaRPr kumimoji="0" lang="en-GB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shape1">
            <a:extLst>
              <a:ext uri="{FF2B5EF4-FFF2-40B4-BE49-F238E27FC236}">
                <a16:creationId xmlns:a16="http://schemas.microsoft.com/office/drawing/2014/main" id="{B6F38932-E5B1-0441-883F-8A4169360B69}"/>
              </a:ext>
            </a:extLst>
          </p:cNvPr>
          <p:cNvSpPr/>
          <p:nvPr/>
        </p:nvSpPr>
        <p:spPr bwMode="blackWhite">
          <a:xfrm>
            <a:off x="9743690" y="197620"/>
            <a:ext cx="2097878" cy="378612"/>
          </a:xfrm>
          <a:prstGeom prst="wedgeRectCallout">
            <a:avLst>
              <a:gd name="adj1" fmla="val -4290"/>
              <a:gd name="adj2" fmla="val 180466"/>
            </a:avLst>
          </a:prstGeom>
          <a:solidFill>
            <a:srgbClr val="CCE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Switch to XML view</a:t>
            </a:r>
          </a:p>
        </p:txBody>
      </p:sp>
    </p:spTree>
    <p:extLst>
      <p:ext uri="{BB962C8B-B14F-4D97-AF65-F5344CB8AC3E}">
        <p14:creationId xmlns:p14="http://schemas.microsoft.com/office/powerpoint/2010/main" val="2508312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28970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(1/3)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We’re going to design the user interface of our application !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Your activity layout file have to define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 vertical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LinearLayout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containing 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 horizontal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LinearLayout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containing :</a:t>
            </a:r>
          </a:p>
          <a:p>
            <a:pPr marL="2057400" lvl="3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TextField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to enter new quotes</a:t>
            </a:r>
          </a:p>
          <a:p>
            <a:pPr marL="2057400" lvl="3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 Button to create new quotes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F849A369-D8DC-454E-B6C7-0558FD80F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01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(2/3)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Modify the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addQuote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(…)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method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After add your quote in the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ArrayList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TextView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object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Set the quote string as text of it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Define a different background-color if the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ArrayList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size is odd or even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Add the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TextView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to the vertical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LinearLayout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F8C8FDA2-AF23-2D41-9F46-D87A0A237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23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(3/3)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You should get something like that :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Views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20" y="2478495"/>
            <a:ext cx="4752528" cy="287606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649" y="884361"/>
            <a:ext cx="2780374" cy="4611350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FB16436C-AC7B-A44B-9A4F-F7E5DE98AC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41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38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Events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2094DB05-FC82-6E4F-BA79-25E3E6205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345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Events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With Android, all user actions are events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Click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Long click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Key pressed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Item selected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can link behaviors to this events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interception mechanism based on the Listener notion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As with Swing !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A9C57F92-AFEA-074B-AA1D-4A3AF387A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17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Click Event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Events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add a listener to a click event on a view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 err="1">
                <a:solidFill>
                  <a:srgbClr val="275851"/>
                </a:solidFill>
              </a:rPr>
              <a:t>setOnClickListener</a:t>
            </a:r>
            <a:r>
              <a:rPr lang="en-US" sz="2640" b="1" dirty="0">
                <a:solidFill>
                  <a:srgbClr val="275851"/>
                </a:solidFill>
              </a:rPr>
              <a:t>(</a:t>
            </a:r>
            <a:r>
              <a:rPr lang="en-US" sz="2640" b="1" dirty="0" err="1">
                <a:solidFill>
                  <a:srgbClr val="275851"/>
                </a:solidFill>
              </a:rPr>
              <a:t>View.OnClickListener</a:t>
            </a:r>
            <a:r>
              <a:rPr lang="en-US" sz="2640" b="1" dirty="0">
                <a:solidFill>
                  <a:srgbClr val="275851"/>
                </a:solidFill>
              </a:rPr>
              <a:t>)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 err="1">
                <a:solidFill>
                  <a:srgbClr val="275851"/>
                </a:solidFill>
              </a:rPr>
              <a:t>OnClickListener</a:t>
            </a:r>
            <a:r>
              <a:rPr lang="en-US" sz="2640" dirty="0">
                <a:solidFill>
                  <a:srgbClr val="275851"/>
                </a:solidFill>
              </a:rPr>
              <a:t> is an inner interface of the View class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have three possibilities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Make your activity implements it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Create a new class implementing it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Create an anonymous class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965A9AE3-C466-4546-889E-84084CAF9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65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Click Event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Events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First solution 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121159" y="1700808"/>
            <a:ext cx="7949683" cy="435509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 class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MyActivity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extends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Activity 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implements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View.OnClickListener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{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protected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onCreate(Bundle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.onCreate(savedInstanceState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Button button = (Button)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findViewById(R.id.</a:t>
            </a:r>
            <a:r>
              <a:rPr lang="en-US" sz="1680" dirty="0" err="1">
                <a:solidFill>
                  <a:srgbClr val="0000FF"/>
                </a:solidFill>
                <a:latin typeface="Courier"/>
                <a:cs typeface="Courier"/>
              </a:rPr>
              <a:t>my_button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button.setOnClickListener(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onClick(View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view)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>
                <a:solidFill>
                  <a:srgbClr val="008000"/>
                </a:solidFill>
                <a:latin typeface="Courier"/>
                <a:cs typeface="Courier"/>
              </a:rPr>
              <a:t>// Display a notification popup during 1 second.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Toast.makeText(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1680" b="1" dirty="0">
                <a:solidFill>
                  <a:srgbClr val="0000FF"/>
                </a:solidFill>
                <a:latin typeface="Courier"/>
                <a:cs typeface="Courier"/>
              </a:rPr>
              <a:t>"Button clicked !"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1000).show();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573CB962-CBDA-6544-99E4-439C4ED5D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71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Click Event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Events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144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Second solution 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1447800"/>
            <a:ext cx="9784080" cy="241324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 class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MyActivity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extends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Activity {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protected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onCreate(Bundle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.onCreate(savedInstanceState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Button button = (Button)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findViewById(R.id.</a:t>
            </a:r>
            <a:r>
              <a:rPr lang="en-US" sz="1680" dirty="0" err="1">
                <a:solidFill>
                  <a:srgbClr val="0000FF"/>
                </a:solidFill>
                <a:latin typeface="Courier"/>
                <a:cs typeface="Courier"/>
              </a:rPr>
              <a:t>my_button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button.setOnClickListener(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ButtonClickListener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89110" y="4033867"/>
            <a:ext cx="9784080" cy="224665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 class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ButtonClickListener</a:t>
            </a:r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implements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View.OnClickListener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{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onClick(View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view)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>
                <a:solidFill>
                  <a:srgbClr val="008000"/>
                </a:solidFill>
                <a:latin typeface="Courier"/>
                <a:cs typeface="Courier"/>
              </a:rPr>
              <a:t>// Display a notification popup during 1 second.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Toast.makeText(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1680" b="1" dirty="0">
                <a:solidFill>
                  <a:srgbClr val="0000FF"/>
                </a:solidFill>
                <a:latin typeface="Courier"/>
                <a:cs typeface="Courier"/>
              </a:rPr>
              <a:t>"Button clicked !"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1000).show();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D8E7195B-C356-1C47-9A4D-C092502B8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43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Click Event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Events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9144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Third solution 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1447800"/>
            <a:ext cx="9784080" cy="48327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 class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MyActivity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extends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Activity {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protected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onCreate(Bundle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.onCreate(savedInstanceState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Button button = (Button)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findViewById(R.id.</a:t>
            </a:r>
            <a:r>
              <a:rPr lang="en-US" sz="1680" dirty="0" err="1">
                <a:solidFill>
                  <a:srgbClr val="0000FF"/>
                </a:solidFill>
                <a:latin typeface="Courier"/>
                <a:cs typeface="Courier"/>
              </a:rPr>
              <a:t>my_button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button.setOnClickListener(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View.OnClickListener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 {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public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void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onClick(View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view) {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  <a:r>
              <a:rPr lang="en-US" sz="1680" dirty="0">
                <a:solidFill>
                  <a:srgbClr val="008000"/>
                </a:solidFill>
                <a:latin typeface="Courier"/>
                <a:cs typeface="Courier"/>
              </a:rPr>
              <a:t>// Display a notification popup during 1 second.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Toast.makeText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MyActivity.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  <a:r>
              <a:rPr lang="en-US" sz="1680" b="1" dirty="0">
                <a:solidFill>
                  <a:srgbClr val="0000FF"/>
                </a:solidFill>
                <a:latin typeface="Courier"/>
                <a:cs typeface="Courier"/>
              </a:rPr>
              <a:t>“Clicked!"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1000).show();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}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});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}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8C2B1A0E-964E-D84C-9F63-B1C14B474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24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Other Events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Events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All events are based on the same principle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Some have to return if the event has been consumed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true, the event does not fire other listeners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06880" y="2895600"/>
            <a:ext cx="9784080" cy="329850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(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findViewById(R.id.</a:t>
            </a:r>
            <a:r>
              <a:rPr lang="en-US" sz="1680" dirty="0" err="1">
                <a:solidFill>
                  <a:srgbClr val="0000FF"/>
                </a:solidFill>
                <a:latin typeface="Courier"/>
                <a:cs typeface="Courier"/>
              </a:rPr>
              <a:t>my_text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editText.setOnTouchListener(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new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View.OnTouchListener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() {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  public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boolean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onTouch(View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view,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MotionEvent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6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     </a:t>
            </a:r>
            <a:r>
              <a:rPr lang="en-US" sz="1680" dirty="0" err="1">
                <a:solidFill>
                  <a:srgbClr val="404040"/>
                </a:solidFill>
                <a:latin typeface="Courier"/>
                <a:cs typeface="Courier"/>
              </a:rPr>
              <a:t>Toast.makeText(MyActivity.</a:t>
            </a:r>
            <a:r>
              <a:rPr lang="en-US" sz="168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, </a:t>
            </a:r>
            <a:r>
              <a:rPr lang="en-US" sz="1680" b="1" dirty="0">
                <a:solidFill>
                  <a:srgbClr val="0000FF"/>
                </a:solidFill>
                <a:latin typeface="Courier"/>
                <a:cs typeface="Courier"/>
              </a:rPr>
              <a:t>"Touch!"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, </a:t>
            </a:r>
            <a:r>
              <a:rPr lang="en-US" sz="1680" dirty="0">
                <a:solidFill>
                  <a:srgbClr val="0000FF"/>
                </a:solidFill>
                <a:latin typeface="Courier"/>
                <a:cs typeface="Courier"/>
              </a:rPr>
              <a:t>1000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)</a:t>
            </a:r>
          </a:p>
          <a:p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				.show();</a:t>
            </a:r>
          </a:p>
          <a:p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    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return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  <a:r>
              <a:rPr lang="en-US" sz="1680" b="1" dirty="0">
                <a:solidFill>
                  <a:srgbClr val="660066"/>
                </a:solidFill>
                <a:latin typeface="Courier"/>
                <a:cs typeface="Courier"/>
              </a:rPr>
              <a:t>true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; </a:t>
            </a:r>
          </a:p>
          <a:p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     </a:t>
            </a:r>
            <a:r>
              <a:rPr lang="en-US" sz="1680" dirty="0">
                <a:solidFill>
                  <a:srgbClr val="008000"/>
                </a:solidFill>
                <a:latin typeface="Courier"/>
                <a:cs typeface="Courier"/>
              </a:rPr>
              <a:t>// True means the listener has consumed the event.</a:t>
            </a:r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}</a:t>
            </a:r>
          </a:p>
          <a:p>
            <a:endParaRPr lang="en-US" sz="168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});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D3BFF0B3-78EE-884A-BB38-651C3B939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5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15563EB4-3FF1-734F-96C2-849E4C220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F08DBEE8-C6A2-8245-87C4-7B0A3C366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EFB8D971-3131-534F-BDF5-1B395068A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7D17F4F-1DF0-574B-ACF8-8400AE654636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558361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0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Binding</a:t>
            </a:r>
            <a:r>
              <a:rPr lang="fr-FR" dirty="0">
                <a:solidFill>
                  <a:srgbClr val="275851"/>
                </a:solidFill>
              </a:rPr>
              <a:t> Data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6605A607-6BE9-D049-A67B-650883A5F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0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Displaying Application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Android provides an elegant method for linking Views to underlying data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Adapters and </a:t>
            </a:r>
            <a:r>
              <a:rPr lang="en-US" sz="1920" dirty="0" err="1">
                <a:solidFill>
                  <a:srgbClr val="275851"/>
                </a:solidFill>
              </a:rPr>
              <a:t>AdapterViews</a:t>
            </a: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Adapter makes data available to an </a:t>
            </a:r>
            <a:r>
              <a:rPr lang="en-US" sz="2160" dirty="0" err="1">
                <a:solidFill>
                  <a:srgbClr val="275851"/>
                </a:solidFill>
              </a:rPr>
              <a:t>AdapterView</a:t>
            </a:r>
            <a:r>
              <a:rPr lang="en-US" sz="2160" dirty="0">
                <a:solidFill>
                  <a:srgbClr val="275851"/>
                </a:solidFill>
              </a:rPr>
              <a:t>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Provides a consistent interface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Regardless of the underlying data source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3"/>
          <p:cNvGrpSpPr/>
          <p:nvPr/>
        </p:nvGrpSpPr>
        <p:grpSpPr bwMode="auto">
          <a:xfrm>
            <a:off x="2534443" y="2822660"/>
            <a:ext cx="8036032" cy="3908953"/>
            <a:chOff x="1604036" y="3083737"/>
            <a:chExt cx="6696693" cy="3257461"/>
          </a:xfrm>
        </p:grpSpPr>
        <p:sp>
          <p:nvSpPr>
            <p:cNvPr id="13" name="shape15"/>
            <p:cNvSpPr/>
            <p:nvPr/>
          </p:nvSpPr>
          <p:spPr bwMode="auto">
            <a:xfrm>
              <a:off x="1604038" y="3527083"/>
              <a:ext cx="1520042" cy="2125683"/>
            </a:xfrm>
            <a:prstGeom prst="rect">
              <a:avLst/>
            </a:prstGeom>
            <a:solidFill>
              <a:srgbClr val="FFFF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latin typeface="Arial" charset="0"/>
              </a:endParaRPr>
            </a:p>
          </p:txBody>
        </p:sp>
        <p:sp>
          <p:nvSpPr>
            <p:cNvPr id="14" name="shape14"/>
            <p:cNvSpPr/>
            <p:nvPr/>
          </p:nvSpPr>
          <p:spPr bwMode="auto">
            <a:xfrm>
              <a:off x="4900759" y="3532787"/>
              <a:ext cx="1175657" cy="307777"/>
            </a:xfrm>
            <a:prstGeom prst="rect">
              <a:avLst/>
            </a:prstGeom>
            <a:solidFill>
              <a:srgbClr val="FFCCC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latin typeface="Arial" charset="0"/>
              </a:endParaRPr>
            </a:p>
          </p:txBody>
        </p:sp>
        <p:sp>
          <p:nvSpPr>
            <p:cNvPr id="15" name="shape13"/>
            <p:cNvSpPr/>
            <p:nvPr/>
          </p:nvSpPr>
          <p:spPr bwMode="auto">
            <a:xfrm>
              <a:off x="6802791" y="3083737"/>
              <a:ext cx="748145" cy="489347"/>
            </a:xfrm>
            <a:prstGeom prst="can">
              <a:avLst/>
            </a:prstGeom>
            <a:solidFill>
              <a:srgbClr val="FFCC99"/>
            </a:solidFill>
            <a:ln w="1270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6" name="shape12"/>
            <p:cNvSpPr/>
            <p:nvPr/>
          </p:nvSpPr>
          <p:spPr bwMode="auto">
            <a:xfrm>
              <a:off x="7455934" y="4544403"/>
              <a:ext cx="807522" cy="408980"/>
            </a:xfrm>
            <a:prstGeom prst="cube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headEnd type="none" w="med" len="med"/>
              <a:tailEnd type="none" w="med" len="med"/>
            </a:ln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7" name="shape11"/>
            <p:cNvSpPr txBox="1"/>
            <p:nvPr/>
          </p:nvSpPr>
          <p:spPr bwMode="auto">
            <a:xfrm>
              <a:off x="1604036" y="3736880"/>
              <a:ext cx="1505754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AdapterView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8" name="shape10"/>
            <p:cNvSpPr txBox="1"/>
            <p:nvPr/>
          </p:nvSpPr>
          <p:spPr bwMode="auto">
            <a:xfrm>
              <a:off x="4960134" y="3616149"/>
              <a:ext cx="1014167" cy="3231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1920" dirty="0">
                  <a:latin typeface="Courier New" pitchFamily="49" charset="0"/>
                  <a:cs typeface="Courier New" pitchFamily="49" charset="0"/>
                </a:rPr>
                <a:t>Adapter</a:t>
              </a:r>
              <a:endParaRPr lang="en-US" sz="1920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9" name="shape9"/>
            <p:cNvSpPr txBox="1"/>
            <p:nvPr/>
          </p:nvSpPr>
          <p:spPr bwMode="auto">
            <a:xfrm>
              <a:off x="6739453" y="4101058"/>
              <a:ext cx="943955" cy="6309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cs typeface="Courier New" pitchFamily="49" charset="0"/>
                </a:rPr>
                <a:t>Content</a:t>
              </a:r>
            </a:p>
            <a:p>
              <a:r>
                <a:rPr lang="en-GB" sz="2160" dirty="0">
                  <a:cs typeface="Courier New" pitchFamily="49" charset="0"/>
                </a:rPr>
                <a:t>Provider</a:t>
              </a:r>
              <a:endParaRPr lang="en-US" sz="2160" dirty="0">
                <a:cs typeface="Courier New" pitchFamily="49" charset="0"/>
              </a:endParaRPr>
            </a:p>
          </p:txBody>
        </p:sp>
        <p:sp>
          <p:nvSpPr>
            <p:cNvPr id="20" name="shape8"/>
            <p:cNvSpPr txBox="1"/>
            <p:nvPr/>
          </p:nvSpPr>
          <p:spPr bwMode="auto">
            <a:xfrm>
              <a:off x="7452207" y="5276716"/>
              <a:ext cx="848522" cy="35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latin typeface="Courier New" pitchFamily="49" charset="0"/>
                  <a:cs typeface="Courier New" pitchFamily="49" charset="0"/>
                </a:rPr>
                <a:t>Array</a:t>
              </a:r>
              <a:endParaRPr lang="en-US" sz="2160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21" name="shape7"/>
            <p:cNvCxnSpPr>
              <a:stCxn id="13" idx="3"/>
              <a:endCxn id="14" idx="1"/>
            </p:cNvCxnSpPr>
            <p:nvPr/>
          </p:nvCxnSpPr>
          <p:spPr bwMode="auto">
            <a:xfrm flipV="1">
              <a:off x="3124079" y="3686675"/>
              <a:ext cx="1776680" cy="90324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triangle" w="lg" len="lg"/>
              <a:tailEnd type="none" w="med" len="med"/>
            </a:ln>
            <a:effectLst/>
          </p:spPr>
        </p:cxnSp>
        <p:cxnSp>
          <p:nvCxnSpPr>
            <p:cNvPr id="22" name="shape6"/>
            <p:cNvCxnSpPr>
              <a:stCxn id="14" idx="3"/>
              <a:endCxn id="15" idx="2"/>
            </p:cNvCxnSpPr>
            <p:nvPr/>
          </p:nvCxnSpPr>
          <p:spPr bwMode="auto">
            <a:xfrm flipV="1">
              <a:off x="6076416" y="3328410"/>
              <a:ext cx="726375" cy="35826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hape5"/>
            <p:cNvCxnSpPr>
              <a:stCxn id="14" idx="3"/>
              <a:endCxn id="16" idx="2"/>
            </p:cNvCxnSpPr>
            <p:nvPr/>
          </p:nvCxnSpPr>
          <p:spPr bwMode="auto">
            <a:xfrm>
              <a:off x="6076416" y="3686675"/>
              <a:ext cx="1379518" cy="11133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shape4"/>
            <p:cNvSpPr/>
            <p:nvPr/>
          </p:nvSpPr>
          <p:spPr bwMode="auto">
            <a:xfrm>
              <a:off x="6553409" y="5435052"/>
              <a:ext cx="985652" cy="468511"/>
            </a:xfrm>
            <a:prstGeom prst="cloud">
              <a:avLst/>
            </a:prstGeom>
            <a:solidFill>
              <a:srgbClr val="CCEC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109728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80" dirty="0">
                <a:latin typeface="Arial" charset="0"/>
              </a:endParaRPr>
            </a:p>
          </p:txBody>
        </p:sp>
        <p:cxnSp>
          <p:nvCxnSpPr>
            <p:cNvPr id="25" name="shape3"/>
            <p:cNvCxnSpPr>
              <a:stCxn id="14" idx="3"/>
              <a:endCxn id="24" idx="3"/>
            </p:cNvCxnSpPr>
            <p:nvPr/>
          </p:nvCxnSpPr>
          <p:spPr bwMode="auto">
            <a:xfrm>
              <a:off x="6076416" y="3686675"/>
              <a:ext cx="969819" cy="177516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shape2"/>
            <p:cNvSpPr txBox="1"/>
            <p:nvPr/>
          </p:nvSpPr>
          <p:spPr bwMode="auto">
            <a:xfrm>
              <a:off x="6079212" y="5987255"/>
              <a:ext cx="700246" cy="35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GB" sz="2160" dirty="0">
                  <a:cs typeface="Courier New" pitchFamily="49" charset="0"/>
                </a:rPr>
                <a:t>Other</a:t>
              </a:r>
              <a:endParaRPr lang="en-US" sz="2160" dirty="0">
                <a:cs typeface="Courier New" pitchFamily="49" charset="0"/>
              </a:endParaRPr>
            </a:p>
          </p:txBody>
        </p:sp>
        <p:sp>
          <p:nvSpPr>
            <p:cNvPr id="27" name="shape1"/>
            <p:cNvSpPr/>
            <p:nvPr/>
          </p:nvSpPr>
          <p:spPr bwMode="auto">
            <a:xfrm>
              <a:off x="3523515" y="4137084"/>
              <a:ext cx="1117033" cy="372076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109728" tIns="54864" rIns="109728" bIns="54864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60" dirty="0">
                  <a:solidFill>
                    <a:schemeClr val="tx1"/>
                  </a:solidFill>
                </a:rPr>
                <a:t>View Item</a:t>
              </a:r>
            </a:p>
          </p:txBody>
        </p:sp>
      </p:grpSp>
      <p:pic>
        <p:nvPicPr>
          <p:cNvPr id="28" name="Image 27" descr="Logo Hesias">
            <a:extLst>
              <a:ext uri="{FF2B5EF4-FFF2-40B4-BE49-F238E27FC236}">
                <a16:creationId xmlns:a16="http://schemas.microsoft.com/office/drawing/2014/main" id="{8A58C70A-9B28-1E4E-8A72-F90ACBB17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52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 err="1">
                <a:solidFill>
                  <a:srgbClr val="275851"/>
                </a:solidFill>
                <a:latin typeface="+mj-lt"/>
              </a:rPr>
              <a:t>AdapterView</a:t>
            </a:r>
            <a:endParaRPr lang="en-US" sz="4320" b="1" dirty="0">
              <a:solidFill>
                <a:srgbClr val="275851"/>
              </a:solidFill>
              <a:latin typeface="+mj-lt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Android provides many </a:t>
            </a:r>
            <a:r>
              <a:rPr lang="en-US" sz="1920" dirty="0" err="1">
                <a:solidFill>
                  <a:srgbClr val="275851"/>
                </a:solidFill>
              </a:rPr>
              <a:t>AdapterView</a:t>
            </a:r>
            <a:r>
              <a:rPr lang="en-US" sz="1920" dirty="0">
                <a:solidFill>
                  <a:srgbClr val="275851"/>
                </a:solidFill>
              </a:rPr>
              <a:t> subclasses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Each provides a different way of visually organizing items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32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3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The items are Views returned from the Adapter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TextView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ImageView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ViewGroup</a:t>
            </a:r>
            <a:r>
              <a:rPr lang="en-US" sz="1920" dirty="0">
                <a:solidFill>
                  <a:srgbClr val="275851"/>
                </a:solidFill>
              </a:rPr>
              <a:t> (layout) of any complexity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…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Espace réservé du contenu 4"/>
          <p:cNvGraphicFramePr>
            <a:graphicFrameLocks/>
          </p:cNvGraphicFramePr>
          <p:nvPr/>
        </p:nvGraphicFramePr>
        <p:xfrm>
          <a:off x="997834" y="1960037"/>
          <a:ext cx="10455563" cy="2560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5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954">
                <a:tc>
                  <a:txBody>
                    <a:bodyPr/>
                    <a:lstStyle/>
                    <a:p>
                      <a:r>
                        <a:rPr lang="fr-FR" sz="2200" dirty="0"/>
                        <a:t>Locale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/>
                        <a:t>Description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/>
                        <a:t>Adapter class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ListView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/>
                        <a:t>Displays items in a </a:t>
                      </a:r>
                      <a:r>
                        <a:rPr lang="fr-FR" sz="2200" b="0" dirty="0" err="1"/>
                        <a:t>vertically</a:t>
                      </a:r>
                      <a:r>
                        <a:rPr lang="fr-FR" sz="2200" b="0" dirty="0"/>
                        <a:t> scrolling </a:t>
                      </a:r>
                      <a:r>
                        <a:rPr lang="fr-FR" sz="2200" b="0" dirty="0" err="1"/>
                        <a:t>list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/>
                        <a:t>ListAdapter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GridView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/>
                        <a:t>A </a:t>
                      </a:r>
                      <a:r>
                        <a:rPr lang="fr-FR" sz="2200" b="0" dirty="0" err="1"/>
                        <a:t>two-dimensional</a:t>
                      </a:r>
                      <a:r>
                        <a:rPr lang="fr-FR" sz="2200" b="0" dirty="0"/>
                        <a:t> scrolling </a:t>
                      </a:r>
                      <a:r>
                        <a:rPr lang="fr-FR" sz="2200" b="0" dirty="0" err="1"/>
                        <a:t>grid</a:t>
                      </a:r>
                      <a:r>
                        <a:rPr lang="fr-FR" sz="2200" b="0" dirty="0"/>
                        <a:t> </a:t>
                      </a:r>
                      <a:r>
                        <a:rPr lang="fr-FR" sz="2200" b="0" dirty="0" err="1"/>
                        <a:t>view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ListAdapter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082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Spinner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 err="1"/>
                        <a:t>Expanding</a:t>
                      </a:r>
                      <a:r>
                        <a:rPr lang="fr-FR" sz="2200" b="0" dirty="0"/>
                        <a:t> </a:t>
                      </a:r>
                      <a:r>
                        <a:rPr lang="fr-FR" sz="2200" b="0" dirty="0" err="1"/>
                        <a:t>list</a:t>
                      </a:r>
                      <a:r>
                        <a:rPr lang="fr-FR" sz="2200" b="0" dirty="0"/>
                        <a:t> </a:t>
                      </a:r>
                      <a:r>
                        <a:rPr lang="fr-FR" sz="2200" b="0" dirty="0" err="1"/>
                        <a:t>view</a:t>
                      </a:r>
                      <a:r>
                        <a:rPr lang="fr-FR" sz="2200" b="0" dirty="0"/>
                        <a:t>; displays single </a:t>
                      </a:r>
                      <a:r>
                        <a:rPr lang="fr-FR" sz="2200" b="0" dirty="0" err="1"/>
                        <a:t>selected</a:t>
                      </a:r>
                      <a:r>
                        <a:rPr lang="fr-FR" sz="2200" b="0" dirty="0"/>
                        <a:t> item </a:t>
                      </a:r>
                      <a:r>
                        <a:rPr lang="fr-FR" sz="2200" b="0" dirty="0" err="1"/>
                        <a:t>until</a:t>
                      </a:r>
                      <a:r>
                        <a:rPr lang="fr-FR" sz="2200" b="0" dirty="0"/>
                        <a:t> </a:t>
                      </a:r>
                      <a:r>
                        <a:rPr lang="fr-FR" sz="2200" b="0" dirty="0" err="1"/>
                        <a:t>activated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/>
                        <a:t>Adapter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Gallery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 err="1"/>
                        <a:t>Horizontally</a:t>
                      </a:r>
                      <a:r>
                        <a:rPr lang="fr-FR" sz="2200" b="0" dirty="0"/>
                        <a:t> scrolling </a:t>
                      </a:r>
                      <a:r>
                        <a:rPr lang="fr-FR" sz="2200" b="0" dirty="0" err="1"/>
                        <a:t>list</a:t>
                      </a:r>
                      <a:r>
                        <a:rPr lang="fr-FR" sz="2200" b="0" dirty="0"/>
                        <a:t>, </a:t>
                      </a:r>
                      <a:r>
                        <a:rPr lang="fr-FR" sz="2200" b="0" dirty="0" err="1"/>
                        <a:t>typically</a:t>
                      </a:r>
                      <a:r>
                        <a:rPr lang="fr-FR" sz="2200" b="0" dirty="0"/>
                        <a:t> of images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/>
                        <a:t>Adapter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C11237DF-204F-CE4E-928C-76BD287FC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95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Displaying List Data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To display list data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1 - Define an Activity with a view containing a </a:t>
            </a:r>
            <a:r>
              <a:rPr lang="en-US" sz="1920" dirty="0" err="1">
                <a:solidFill>
                  <a:srgbClr val="275851"/>
                </a:solidFill>
              </a:rPr>
              <a:t>ListView</a:t>
            </a:r>
            <a:endParaRPr lang="en-US" sz="1920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2 - Define a View resource (layout) to display </a:t>
            </a:r>
            <a:br>
              <a:rPr lang="en-US" sz="1920" dirty="0">
                <a:solidFill>
                  <a:srgbClr val="275851"/>
                </a:solidFill>
              </a:rPr>
            </a:br>
            <a:r>
              <a:rPr lang="en-US" sz="1920" dirty="0">
                <a:solidFill>
                  <a:srgbClr val="275851"/>
                </a:solidFill>
              </a:rPr>
              <a:t>items in the list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3 - Create an Adapter for the list data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4 - Associate the Adapter with the </a:t>
            </a:r>
            <a:r>
              <a:rPr lang="en-US" sz="1920" dirty="0" err="1">
                <a:solidFill>
                  <a:srgbClr val="275851"/>
                </a:solidFill>
              </a:rPr>
              <a:t>ListView</a:t>
            </a:r>
            <a:endParaRPr lang="en-US" sz="1920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5 - Optionally, handle </a:t>
            </a:r>
            <a:r>
              <a:rPr lang="en-US" sz="1920" dirty="0" err="1">
                <a:solidFill>
                  <a:srgbClr val="275851"/>
                </a:solidFill>
              </a:rPr>
              <a:t>ListView</a:t>
            </a:r>
            <a:r>
              <a:rPr lang="en-US" sz="1920" dirty="0">
                <a:solidFill>
                  <a:srgbClr val="275851"/>
                </a:solidFill>
              </a:rPr>
              <a:t> click events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Our example uses an </a:t>
            </a:r>
            <a:r>
              <a:rPr lang="en-US" sz="1920" dirty="0" err="1">
                <a:solidFill>
                  <a:srgbClr val="275851"/>
                </a:solidFill>
              </a:rPr>
              <a:t>ArrayAdapter</a:t>
            </a: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Populates list items with weather station codes loaded from an </a:t>
            </a:r>
            <a:r>
              <a:rPr lang="en-US" sz="1920" dirty="0" err="1">
                <a:solidFill>
                  <a:srgbClr val="275851"/>
                </a:solidFill>
              </a:rPr>
              <a:t>ArrayList</a:t>
            </a:r>
            <a:r>
              <a:rPr lang="en-US" sz="1920" dirty="0">
                <a:solidFill>
                  <a:srgbClr val="275851"/>
                </a:solidFill>
              </a:rPr>
              <a:t> of Strings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Adapters for databases and content providers are covered later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hap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83421" y="2351217"/>
            <a:ext cx="3063763" cy="21146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84D9E56A-19D4-FC4D-B873-3A11A2C64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71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Step 1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Activity sets layout using </a:t>
            </a:r>
            <a:r>
              <a:rPr lang="en-US" sz="1920" dirty="0" err="1">
                <a:solidFill>
                  <a:srgbClr val="275851"/>
                </a:solidFill>
              </a:rPr>
              <a:t>setContentView</a:t>
            </a:r>
            <a:r>
              <a:rPr lang="en-US" sz="1920" dirty="0">
                <a:solidFill>
                  <a:srgbClr val="275851"/>
                </a:solidFill>
              </a:rPr>
              <a:t>()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Layout contains a </a:t>
            </a:r>
            <a:r>
              <a:rPr lang="en-US" sz="1920" dirty="0" err="1">
                <a:solidFill>
                  <a:srgbClr val="275851"/>
                </a:solidFill>
              </a:rPr>
              <a:t>ListView</a:t>
            </a: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520" y="1441579"/>
            <a:ext cx="8686800" cy="129614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0" lvl="1"/>
            <a:r>
              <a:rPr lang="en-GB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protected void </a:t>
            </a:r>
            <a:r>
              <a:rPr lang="en-GB" sz="1920" dirty="0" err="1">
                <a:latin typeface="Courier New" pitchFamily="49" charset="0"/>
                <a:cs typeface="Courier New" pitchFamily="49" charset="0"/>
              </a:rPr>
              <a:t>onCreate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Bundle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GB" sz="1920" dirty="0" err="1">
                <a:latin typeface="Courier New" pitchFamily="49" charset="0"/>
                <a:cs typeface="Courier New" pitchFamily="49" charset="0"/>
              </a:rPr>
              <a:t>savedInstanceState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lvl="1"/>
            <a:r>
              <a:rPr lang="en-GB" sz="192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GB" sz="1920" dirty="0" err="1">
                <a:latin typeface="Courier New" pitchFamily="49" charset="0"/>
                <a:cs typeface="Courier New" pitchFamily="49" charset="0"/>
              </a:rPr>
              <a:t>super.onCreate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920" dirty="0" err="1">
                <a:latin typeface="Courier New" pitchFamily="49" charset="0"/>
                <a:cs typeface="Courier New" pitchFamily="49" charset="0"/>
              </a:rPr>
              <a:t>savedInstanceState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lvl="1"/>
            <a:r>
              <a:rPr lang="en-GB" sz="192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GB" sz="1920" dirty="0" err="1">
                <a:latin typeface="Courier New" pitchFamily="49" charset="0"/>
                <a:cs typeface="Courier New" pitchFamily="49" charset="0"/>
              </a:rPr>
              <a:t>setContentView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GB" sz="1920" b="1" dirty="0" err="1">
                <a:latin typeface="Courier New" pitchFamily="49" charset="0"/>
                <a:cs typeface="Courier New" pitchFamily="49" charset="0"/>
              </a:rPr>
              <a:t>R.layout.</a:t>
            </a:r>
            <a:r>
              <a:rPr lang="en-GB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stations_list</a:t>
            </a:r>
            <a:r>
              <a:rPr lang="en-GB" sz="1920" dirty="0">
                <a:latin typeface="Courier New" pitchFamily="49" charset="0"/>
                <a:cs typeface="Courier New" pitchFamily="49" charset="0"/>
              </a:rPr>
              <a:t>);</a:t>
            </a:r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55520" y="3342590"/>
            <a:ext cx="8686800" cy="267869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0" lvl="1"/>
            <a:r>
              <a:rPr lang="en-GB" sz="192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//1. Create an Activity which extends </a:t>
            </a:r>
            <a:r>
              <a:rPr lang="en-GB" sz="1920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ListActivity</a:t>
            </a:r>
            <a:r>
              <a:rPr lang="en-GB" sz="192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2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92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ListView</a:t>
            </a:r>
            <a:endParaRPr lang="en-US" sz="1920" b="1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android:layout_width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match_parent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android:layout_height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match_parent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</a:t>
            </a:r>
            <a:r>
              <a:rPr lang="en-US" sz="192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listView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android:layout_weight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92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/&gt;</a:t>
            </a:r>
          </a:p>
          <a:p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192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LinearLayout</a:t>
            </a:r>
            <a:r>
              <a:rPr lang="en-US" sz="192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E3958643-FB8D-7F4F-A633-7DCED3E0D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46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Step 2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Define a suitable View item layout to display the items in the list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The Adapter will automatically populate this with data from the </a:t>
            </a:r>
            <a:r>
              <a:rPr lang="en-US" sz="1920" dirty="0" err="1">
                <a:solidFill>
                  <a:srgbClr val="275851"/>
                </a:solidFill>
              </a:rPr>
              <a:t>ArrayList</a:t>
            </a:r>
            <a:r>
              <a:rPr lang="en-US" sz="1920" dirty="0">
                <a:solidFill>
                  <a:srgbClr val="275851"/>
                </a:solidFill>
              </a:rPr>
              <a:t> of weather stations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Alternatively, use a built-in layout for displaying list item data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41159" y="4941509"/>
            <a:ext cx="8686800" cy="112332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android.R.layout.</a:t>
            </a:r>
            <a:r>
              <a:rPr lang="en-US" sz="216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simple_list_item_1</a:t>
            </a:r>
          </a:p>
          <a:p>
            <a:r>
              <a:rPr lang="en-US" sz="2160" dirty="0">
                <a:latin typeface="Courier New" panose="02070309020205020404" pitchFamily="49" charset="0"/>
                <a:cs typeface="Courier New" panose="02070309020205020404" pitchFamily="49" charset="0"/>
              </a:rPr>
              <a:t>android.R.layout.</a:t>
            </a:r>
            <a:r>
              <a:rPr lang="en-US" sz="216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simple_list_item_2</a:t>
            </a:r>
          </a:p>
          <a:p>
            <a:r>
              <a:rPr lang="en-US" sz="216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android.R.layout.</a:t>
            </a:r>
            <a:r>
              <a:rPr lang="en-US" sz="216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simple_list_item_single_choice</a:t>
            </a:r>
            <a:endParaRPr lang="en-US" sz="2160" b="1" dirty="0">
              <a:solidFill>
                <a:srgbClr val="0000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41166" y="2132856"/>
            <a:ext cx="8686800" cy="241946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TextView</a:t>
            </a:r>
            <a:r>
              <a:rPr lang="en-US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xmlns:android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="http://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schemas.android.com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apk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/res/android"</a:t>
            </a:r>
          </a:p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android:id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0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@+id/text1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    	</a:t>
            </a:r>
            <a:r>
              <a:rPr lang="en-US" sz="200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android:layout_width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0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match_parent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    	</a:t>
            </a:r>
            <a:r>
              <a:rPr lang="en-US" sz="200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android:layout_height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20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match_parent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…&gt;</a:t>
            </a:r>
          </a:p>
          <a:p>
            <a:r>
              <a:rPr lang="en-US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&lt;/</a:t>
            </a:r>
            <a:r>
              <a:rPr lang="en-US" sz="20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TextView</a:t>
            </a:r>
            <a:r>
              <a:rPr lang="en-US" sz="20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FEB62169-7223-8C46-A243-FEBE712CF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40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Step 3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7565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In the </a:t>
            </a:r>
            <a:r>
              <a:rPr lang="en-US" sz="1920" dirty="0" err="1">
                <a:solidFill>
                  <a:srgbClr val="275851"/>
                </a:solidFill>
              </a:rPr>
              <a:t>onCreate</a:t>
            </a:r>
            <a:r>
              <a:rPr lang="en-US" sz="1920" dirty="0">
                <a:solidFill>
                  <a:srgbClr val="275851"/>
                </a:solidFill>
              </a:rPr>
              <a:t>() method of the </a:t>
            </a:r>
            <a:r>
              <a:rPr lang="en-US" sz="1920" dirty="0" err="1">
                <a:solidFill>
                  <a:srgbClr val="275851"/>
                </a:solidFill>
              </a:rPr>
              <a:t>ListActivity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Obtain a reference to the data for the list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Our </a:t>
            </a:r>
            <a:r>
              <a:rPr lang="en-US" sz="1920" dirty="0" err="1">
                <a:solidFill>
                  <a:srgbClr val="275851"/>
                </a:solidFill>
              </a:rPr>
              <a:t>ArrayList</a:t>
            </a:r>
            <a:r>
              <a:rPr lang="en-US" sz="1920" dirty="0">
                <a:solidFill>
                  <a:srgbClr val="275851"/>
                </a:solidFill>
              </a:rPr>
              <a:t> of weather station strings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Create an </a:t>
            </a:r>
            <a:r>
              <a:rPr lang="en-US" sz="1920" dirty="0" err="1">
                <a:solidFill>
                  <a:srgbClr val="275851"/>
                </a:solidFill>
              </a:rPr>
              <a:t>ArrayAdapter</a:t>
            </a: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520" y="2910542"/>
            <a:ext cx="8686800" cy="3283565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ArrayList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weatherStationArrayList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getListData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endParaRPr lang="en-US" sz="216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ArrayAdapter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stationListAdapter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= </a:t>
            </a:r>
          </a:p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new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ArrayAdapter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&gt;(</a:t>
            </a:r>
          </a:p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	   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 	   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R.layout.list_item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    </a:t>
            </a:r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The array list to be displayed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   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weatherStationArrayList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1EABF6B3-8DA5-3347-91F2-41B76A48E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846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Step 4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Finally, associate the adapter with the </a:t>
            </a:r>
            <a:r>
              <a:rPr lang="en-US" sz="2400" dirty="0" err="1">
                <a:solidFill>
                  <a:srgbClr val="275851"/>
                </a:solidFill>
              </a:rPr>
              <a:t>ListView</a:t>
            </a: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75520" y="2392085"/>
            <a:ext cx="8686800" cy="205740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//4. Associate the adapter with the list</a:t>
            </a:r>
          </a:p>
          <a:p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ListView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mList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…</a:t>
            </a:r>
          </a:p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mList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= (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ListView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findViewById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R.id.</a:t>
            </a:r>
            <a:r>
              <a:rPr lang="en-US" sz="216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listView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  </a:t>
            </a:r>
          </a:p>
          <a:p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mList.setAdapter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stationListAdapter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</a:t>
            </a:r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82A899A3-80DC-5345-AE6C-8B36D1D9E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18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Step 5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Clicks on list items supported by </a:t>
            </a:r>
            <a:r>
              <a:rPr lang="en-US" sz="2160" dirty="0" err="1">
                <a:solidFill>
                  <a:srgbClr val="275851"/>
                </a:solidFill>
              </a:rPr>
              <a:t>AdapterView.OnItemClickListener</a:t>
            </a: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Single method </a:t>
            </a:r>
            <a:r>
              <a:rPr lang="en-US" sz="2160" dirty="0" err="1">
                <a:solidFill>
                  <a:srgbClr val="275851"/>
                </a:solidFill>
              </a:rPr>
              <a:t>onItemClick</a:t>
            </a: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3840" dirty="0">
              <a:solidFill>
                <a:srgbClr val="275851"/>
              </a:solidFill>
            </a:endParaRP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Usel.getItemAtPosition</a:t>
            </a:r>
            <a:r>
              <a:rPr lang="en-US" sz="2160" dirty="0">
                <a:solidFill>
                  <a:srgbClr val="275851"/>
                </a:solidFill>
              </a:rPr>
              <a:t>(position); to get position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520" y="1873627"/>
            <a:ext cx="8686800" cy="145253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onItemClick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AdapterView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&lt;?&gt; parent,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view,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position,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			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long 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id)</a:t>
            </a:r>
          </a:p>
        </p:txBody>
      </p:sp>
      <p:graphicFrame>
        <p:nvGraphicFramePr>
          <p:cNvPr id="7" name="Espace réservé du contenu 4"/>
          <p:cNvGraphicFramePr>
            <a:graphicFrameLocks/>
          </p:cNvGraphicFramePr>
          <p:nvPr/>
        </p:nvGraphicFramePr>
        <p:xfrm>
          <a:off x="2293977" y="3429001"/>
          <a:ext cx="7863274" cy="222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5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954">
                <a:tc>
                  <a:txBody>
                    <a:bodyPr/>
                    <a:lstStyle/>
                    <a:p>
                      <a:r>
                        <a:rPr lang="fr-FR" sz="2200" dirty="0" err="1"/>
                        <a:t>Parameter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/>
                        <a:t>Description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parent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/>
                        <a:t>The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AdapterView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where</a:t>
                      </a:r>
                      <a:r>
                        <a:rPr lang="fr-FR" sz="2200" b="0" baseline="0" dirty="0"/>
                        <a:t> the click </a:t>
                      </a:r>
                      <a:r>
                        <a:rPr lang="fr-FR" sz="2200" b="0" baseline="0" dirty="0" err="1"/>
                        <a:t>happened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view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/>
                        <a:t>The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view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that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was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clicked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within</a:t>
                      </a:r>
                      <a:r>
                        <a:rPr lang="fr-FR" sz="2200" b="0" baseline="0" dirty="0"/>
                        <a:t> the </a:t>
                      </a:r>
                      <a:r>
                        <a:rPr lang="fr-FR" sz="2200" b="0" baseline="0" dirty="0" err="1"/>
                        <a:t>ListView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position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/>
                        <a:t>The</a:t>
                      </a:r>
                      <a:r>
                        <a:rPr lang="fr-FR" sz="2200" b="0" baseline="0" dirty="0"/>
                        <a:t> position of the </a:t>
                      </a:r>
                      <a:r>
                        <a:rPr lang="fr-FR" sz="2200" b="0" baseline="0" dirty="0" err="1"/>
                        <a:t>view</a:t>
                      </a:r>
                      <a:r>
                        <a:rPr lang="fr-FR" sz="2200" b="0" baseline="0" dirty="0"/>
                        <a:t> in the </a:t>
                      </a:r>
                      <a:r>
                        <a:rPr lang="fr-FR" sz="2200" b="0" baseline="0" dirty="0" err="1"/>
                        <a:t>list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id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="0" dirty="0"/>
                        <a:t>The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row</a:t>
                      </a:r>
                      <a:r>
                        <a:rPr lang="fr-FR" sz="2200" b="0" baseline="0" dirty="0"/>
                        <a:t> ID of the item </a:t>
                      </a:r>
                      <a:r>
                        <a:rPr lang="fr-FR" sz="2200" b="0" baseline="0" dirty="0" err="1"/>
                        <a:t>that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was</a:t>
                      </a:r>
                      <a:r>
                        <a:rPr lang="fr-FR" sz="2200" b="0" baseline="0" dirty="0"/>
                        <a:t> </a:t>
                      </a:r>
                      <a:r>
                        <a:rPr lang="fr-FR" sz="2200" b="0" baseline="0" dirty="0" err="1"/>
                        <a:t>clicked</a:t>
                      </a:r>
                      <a:endParaRPr lang="fr-FR" sz="2200" b="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5FB5BE9F-C9B8-3D43-932E-05DE0E489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List Click Handling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9760" y="990600"/>
            <a:ext cx="9509760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520" y="1182350"/>
            <a:ext cx="8686800" cy="501175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StationsActivity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extends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Activity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implements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AdapterView.OnItemClickListener</a:t>
            </a:r>
            <a:endParaRPr lang="en-US" sz="2160" b="1" dirty="0">
              <a:solidFill>
                <a:srgbClr val="660066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216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protected void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onCreate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Bundle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savedInstanceState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mList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= (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ListView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findViewById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R.id.listView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mList.setOnItemClickListener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void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onItemClick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AdapterView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&lt;?&gt; 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theList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en-US" sz="216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View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view, </a:t>
            </a:r>
            <a:r>
              <a:rPr lang="en-US" sz="216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position,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long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 id) 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String 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station = (</a:t>
            </a:r>
            <a:r>
              <a:rPr lang="en-US" sz="216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2160" b="1" dirty="0" err="1">
                <a:latin typeface="Courier New" pitchFamily="49" charset="0"/>
                <a:cs typeface="Courier New" pitchFamily="49" charset="0"/>
              </a:rPr>
              <a:t>theList.getItemAtPosition</a:t>
            </a:r>
            <a:r>
              <a:rPr lang="en-US" sz="2160" b="1" dirty="0">
                <a:latin typeface="Courier New" pitchFamily="49" charset="0"/>
                <a:cs typeface="Courier New" pitchFamily="49" charset="0"/>
              </a:rPr>
              <a:t>(position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216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C7BBF9C-99DB-AB47-B06F-6ECE1FABB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12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Logo Hesias">
            <a:extLst>
              <a:ext uri="{FF2B5EF4-FFF2-40B4-BE49-F238E27FC236}">
                <a16:creationId xmlns:a16="http://schemas.microsoft.com/office/drawing/2014/main" id="{10A1E5AB-90D6-4A45-8DC0-715231B23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3" name="Image 12" descr="Logo Hesias">
            <a:extLst>
              <a:ext uri="{FF2B5EF4-FFF2-40B4-BE49-F238E27FC236}">
                <a16:creationId xmlns:a16="http://schemas.microsoft.com/office/drawing/2014/main" id="{FE638372-AA93-1840-81DE-1681C00E0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4" name="Image 13" descr="Logo Hesias">
            <a:extLst>
              <a:ext uri="{FF2B5EF4-FFF2-40B4-BE49-F238E27FC236}">
                <a16:creationId xmlns:a16="http://schemas.microsoft.com/office/drawing/2014/main" id="{2CEFB2D8-1FEA-7C42-9D04-8F27BDCC5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3D9B6F09-A4F0-2E4D-B201-3BE6E281C416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7099241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(1/5)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Now you know how to use listeners : 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When the user click on the add quote button 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new Quote object and add it to the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ArrayList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and to the screen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Empty the text field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D867AAB5-18D8-1A47-9D45-46528925A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65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(2/5)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We’re going to use a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ListView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instead of create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TextViews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in our code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Modify the layout and add a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ListView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component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an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ArrayAdapter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object to link our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ArrayList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and the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ListView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Don’t forget to override the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toString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()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method of 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Quote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class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ArrayAdapter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call this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method to display elements in the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ListView</a:t>
            </a:r>
            <a:endParaRPr lang="en-US" sz="2640" b="1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DEA328F-5B4E-B749-9B27-4D3AFB1C7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995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(3/5)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880" kern="0" dirty="0">
                <a:solidFill>
                  <a:srgbClr val="275851"/>
                </a:solidFill>
                <a:latin typeface="Arial"/>
              </a:rPr>
              <a:t>Use </a:t>
            </a:r>
            <a:r>
              <a:rPr lang="en-US" sz="2880" b="1" kern="0" dirty="0" err="1">
                <a:solidFill>
                  <a:srgbClr val="275851"/>
                </a:solidFill>
                <a:latin typeface="Arial"/>
              </a:rPr>
              <a:t>toString</a:t>
            </a:r>
            <a:r>
              <a:rPr lang="en-US" sz="2880" b="1" kern="0" dirty="0">
                <a:solidFill>
                  <a:srgbClr val="275851"/>
                </a:solidFill>
                <a:latin typeface="Arial"/>
              </a:rPr>
              <a:t>() </a:t>
            </a:r>
            <a:r>
              <a:rPr lang="en-US" sz="2880" kern="0" dirty="0">
                <a:solidFill>
                  <a:srgbClr val="275851"/>
                </a:solidFill>
                <a:latin typeface="Arial"/>
              </a:rPr>
              <a:t>method to display something to the user is not a good practice… 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Create your own </a:t>
            </a:r>
            <a:r>
              <a:rPr lang="en-US" sz="2400" b="1" kern="0" dirty="0" err="1">
                <a:solidFill>
                  <a:srgbClr val="275851"/>
                </a:solidFill>
                <a:latin typeface="Arial"/>
              </a:rPr>
              <a:t>ListAdapter</a:t>
            </a:r>
            <a:r>
              <a:rPr lang="en-US" sz="240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is better !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880" kern="0" dirty="0">
                <a:solidFill>
                  <a:srgbClr val="275851"/>
                </a:solidFill>
                <a:latin typeface="Arial"/>
              </a:rPr>
              <a:t>Create a class named </a:t>
            </a:r>
            <a:r>
              <a:rPr lang="en-US" sz="2880" b="1" kern="0" dirty="0" err="1">
                <a:solidFill>
                  <a:srgbClr val="275851"/>
                </a:solidFill>
                <a:latin typeface="Arial"/>
              </a:rPr>
              <a:t>QuoteListAdapter</a:t>
            </a:r>
            <a:r>
              <a:rPr lang="en-US" sz="288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880" kern="0" dirty="0">
                <a:solidFill>
                  <a:srgbClr val="275851"/>
                </a:solidFill>
                <a:latin typeface="Arial"/>
              </a:rPr>
              <a:t>which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Extends </a:t>
            </a:r>
            <a:r>
              <a:rPr lang="en-US" sz="2400" b="1" kern="0" dirty="0" err="1">
                <a:solidFill>
                  <a:srgbClr val="275851"/>
                </a:solidFill>
                <a:latin typeface="Arial"/>
              </a:rPr>
              <a:t>BaseAdapter</a:t>
            </a:r>
            <a:r>
              <a:rPr lang="en-US" sz="240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class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67BF2656-F863-244F-BB64-18B4B3011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93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(4/5)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880" kern="0" dirty="0">
                <a:solidFill>
                  <a:srgbClr val="275851"/>
                </a:solidFill>
                <a:latin typeface="Arial"/>
              </a:rPr>
              <a:t>Create a class named </a:t>
            </a:r>
            <a:r>
              <a:rPr lang="en-US" sz="2880" b="1" kern="0" dirty="0" err="1">
                <a:solidFill>
                  <a:srgbClr val="275851"/>
                </a:solidFill>
                <a:latin typeface="Arial"/>
              </a:rPr>
              <a:t>QuoteListAdapter</a:t>
            </a:r>
            <a:r>
              <a:rPr lang="en-US" sz="288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880" kern="0" dirty="0">
                <a:solidFill>
                  <a:srgbClr val="275851"/>
                </a:solidFill>
                <a:latin typeface="Arial"/>
              </a:rPr>
              <a:t>which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Override the </a:t>
            </a:r>
            <a:r>
              <a:rPr lang="en-US" sz="2400" b="1" kern="0" dirty="0" err="1">
                <a:solidFill>
                  <a:srgbClr val="275851"/>
                </a:solidFill>
                <a:latin typeface="Arial"/>
              </a:rPr>
              <a:t>getView</a:t>
            </a:r>
            <a:r>
              <a:rPr lang="en-US" sz="2400" b="1" kern="0" dirty="0">
                <a:solidFill>
                  <a:srgbClr val="275851"/>
                </a:solidFill>
                <a:latin typeface="Arial"/>
              </a:rPr>
              <a:t>(…) 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method :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Look at the 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ArrayAdapter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 code of that method :    </a:t>
            </a:r>
          </a:p>
          <a:p>
            <a:pPr lvl="2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r>
              <a:rPr lang="en-US" sz="2400" kern="0" dirty="0">
                <a:solidFill>
                  <a:srgbClr val="0070C0"/>
                </a:solidFill>
                <a:latin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https://developer.android.com/reference/android/widget/ArrayAdapter</a:t>
            </a:r>
            <a:endParaRPr lang="en-US" sz="2400" kern="0" dirty="0">
              <a:solidFill>
                <a:srgbClr val="0070C0"/>
              </a:solidFill>
              <a:latin typeface="Arial"/>
            </a:endParaRP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Make your own to :</a:t>
            </a:r>
          </a:p>
          <a:p>
            <a:pPr marL="2057400" lvl="3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Avoid to use </a:t>
            </a:r>
            <a:r>
              <a:rPr lang="en-US" sz="2400" b="1" kern="0" dirty="0" err="1">
                <a:solidFill>
                  <a:srgbClr val="275851"/>
                </a:solidFill>
                <a:latin typeface="Arial"/>
              </a:rPr>
              <a:t>toString</a:t>
            </a:r>
            <a:r>
              <a:rPr lang="en-US" sz="2400" b="1" kern="0" dirty="0">
                <a:solidFill>
                  <a:srgbClr val="275851"/>
                </a:solidFill>
                <a:latin typeface="Arial"/>
              </a:rPr>
              <a:t>() 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method</a:t>
            </a:r>
          </a:p>
          <a:p>
            <a:pPr marL="2057400" lvl="3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Change background color according to parity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6512D669-CEB3-B94A-977C-87135973E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56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(5/5)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You should get something like that :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Binding Data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-4206240" y="3190240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520" y="2478495"/>
            <a:ext cx="4752528" cy="287606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649" y="1441579"/>
            <a:ext cx="2780374" cy="4611350"/>
          </a:xfrm>
          <a:prstGeom prst="rect">
            <a:avLst/>
          </a:prstGeom>
        </p:spPr>
      </p:pic>
      <p:pic>
        <p:nvPicPr>
          <p:cNvPr id="12" name="Image 11" descr="Logo Hesias">
            <a:extLst>
              <a:ext uri="{FF2B5EF4-FFF2-40B4-BE49-F238E27FC236}">
                <a16:creationId xmlns:a16="http://schemas.microsoft.com/office/drawing/2014/main" id="{7250BD80-CCD7-C848-96CE-36C7DC59F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842" y="5867024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5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99868272"/>
      </p:ext>
    </p:extLst>
  </p:cSld>
  <p:clrMapOvr>
    <a:masterClrMapping/>
  </p:clrMapOvr>
  <p:transition spd="slow">
    <p:wip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569" y="28573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4670</TotalTime>
  <Words>5360</Words>
  <Application>Microsoft Macintosh PowerPoint</Application>
  <PresentationFormat>Grand écran</PresentationFormat>
  <Paragraphs>1059</Paragraphs>
  <Slides>63</Slides>
  <Notes>51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63</vt:i4>
      </vt:variant>
    </vt:vector>
  </HeadingPairs>
  <TitlesOfParts>
    <vt:vector size="74" baseType="lpstr">
      <vt:lpstr>Arial</vt:lpstr>
      <vt:lpstr>Bahnschrift</vt:lpstr>
      <vt:lpstr>Calibri</vt:lpstr>
      <vt:lpstr>Calibri Light</vt:lpstr>
      <vt:lpstr>Courier</vt:lpstr>
      <vt:lpstr>Courier New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Course objectives</vt:lpstr>
      <vt:lpstr>Course plan</vt:lpstr>
      <vt:lpstr>LAYOUTS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Views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Events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Binding Data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12</cp:revision>
  <dcterms:created xsi:type="dcterms:W3CDTF">2021-03-12T16:53:08Z</dcterms:created>
  <dcterms:modified xsi:type="dcterms:W3CDTF">2024-05-28T14:27:18Z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